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766" r:id="rId2"/>
    <p:sldMasterId id="2147483767" r:id="rId3"/>
    <p:sldMasterId id="2147483768" r:id="rId4"/>
    <p:sldMasterId id="2147483769" r:id="rId5"/>
    <p:sldMasterId id="2147483776" r:id="rId6"/>
  </p:sldMasterIdLst>
  <p:notesMasterIdLst>
    <p:notesMasterId r:id="rId89"/>
  </p:notesMasterIdLst>
  <p:sldIdLst>
    <p:sldId id="736" r:id="rId7"/>
    <p:sldId id="735" r:id="rId8"/>
    <p:sldId id="370" r:id="rId9"/>
    <p:sldId id="371" r:id="rId10"/>
    <p:sldId id="592" r:id="rId11"/>
    <p:sldId id="713" r:id="rId12"/>
    <p:sldId id="733" r:id="rId13"/>
    <p:sldId id="594" r:id="rId14"/>
    <p:sldId id="714" r:id="rId15"/>
    <p:sldId id="715" r:id="rId16"/>
    <p:sldId id="716" r:id="rId17"/>
    <p:sldId id="829" r:id="rId18"/>
    <p:sldId id="718" r:id="rId19"/>
    <p:sldId id="719" r:id="rId20"/>
    <p:sldId id="720" r:id="rId21"/>
    <p:sldId id="596" r:id="rId22"/>
    <p:sldId id="598" r:id="rId23"/>
    <p:sldId id="375" r:id="rId24"/>
    <p:sldId id="376" r:id="rId25"/>
    <p:sldId id="599" r:id="rId26"/>
    <p:sldId id="379" r:id="rId27"/>
    <p:sldId id="378" r:id="rId28"/>
    <p:sldId id="408" r:id="rId29"/>
    <p:sldId id="394" r:id="rId30"/>
    <p:sldId id="728" r:id="rId31"/>
    <p:sldId id="304" r:id="rId32"/>
    <p:sldId id="308" r:id="rId33"/>
    <p:sldId id="314" r:id="rId34"/>
    <p:sldId id="318" r:id="rId35"/>
    <p:sldId id="319" r:id="rId36"/>
    <p:sldId id="321" r:id="rId37"/>
    <p:sldId id="324" r:id="rId38"/>
    <p:sldId id="540" r:id="rId39"/>
    <p:sldId id="327" r:id="rId40"/>
    <p:sldId id="328" r:id="rId41"/>
    <p:sldId id="425" r:id="rId42"/>
    <p:sldId id="339" r:id="rId43"/>
    <p:sldId id="826" r:id="rId44"/>
    <p:sldId id="341" r:id="rId45"/>
    <p:sldId id="343" r:id="rId46"/>
    <p:sldId id="830" r:id="rId47"/>
    <p:sldId id="616" r:id="rId48"/>
    <p:sldId id="618" r:id="rId49"/>
    <p:sldId id="831" r:id="rId50"/>
    <p:sldId id="620" r:id="rId51"/>
    <p:sldId id="349" r:id="rId52"/>
    <p:sldId id="828" r:id="rId53"/>
    <p:sldId id="621" r:id="rId54"/>
    <p:sldId id="450" r:id="rId55"/>
    <p:sldId id="723" r:id="rId56"/>
    <p:sldId id="827" r:id="rId57"/>
    <p:sldId id="623" r:id="rId58"/>
    <p:sldId id="352" r:id="rId59"/>
    <p:sldId id="354" r:id="rId60"/>
    <p:sldId id="356" r:id="rId61"/>
    <p:sldId id="358" r:id="rId62"/>
    <p:sldId id="633" r:id="rId63"/>
    <p:sldId id="634" r:id="rId64"/>
    <p:sldId id="537" r:id="rId65"/>
    <p:sldId id="636" r:id="rId66"/>
    <p:sldId id="538" r:id="rId67"/>
    <p:sldId id="395" r:id="rId68"/>
    <p:sldId id="724" r:id="rId69"/>
    <p:sldId id="397" r:id="rId70"/>
    <p:sldId id="398" r:id="rId71"/>
    <p:sldId id="399" r:id="rId72"/>
    <p:sldId id="428" r:id="rId73"/>
    <p:sldId id="725" r:id="rId74"/>
    <p:sldId id="426" r:id="rId75"/>
    <p:sldId id="439" r:id="rId76"/>
    <p:sldId id="832" r:id="rId77"/>
    <p:sldId id="833" r:id="rId78"/>
    <p:sldId id="437" r:id="rId79"/>
    <p:sldId id="440" r:id="rId80"/>
    <p:sldId id="645" r:id="rId81"/>
    <p:sldId id="441" r:id="rId82"/>
    <p:sldId id="727" r:id="rId83"/>
    <p:sldId id="442" r:id="rId84"/>
    <p:sldId id="449" r:id="rId85"/>
    <p:sldId id="447" r:id="rId86"/>
    <p:sldId id="732" r:id="rId87"/>
    <p:sldId id="825" r:id="rId88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49">
          <p15:clr>
            <a:srgbClr val="A4A3A4"/>
          </p15:clr>
        </p15:guide>
        <p15:guide id="2" pos="29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FF"/>
    <a:srgbClr val="CC0000"/>
    <a:srgbClr val="D794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349"/>
        <p:guide pos="29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76" Type="http://schemas.openxmlformats.org/officeDocument/2006/relationships/slide" Target="slides/slide70.xml"/><Relationship Id="rId84" Type="http://schemas.openxmlformats.org/officeDocument/2006/relationships/slide" Target="slides/slide78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presProps" Target="presProps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Header Placeholder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0058AA4A-8E9E-41C8-9E26-C96172BDE1D7}" type="datetimeFigureOut">
              <a:rPr lang="sr-Latn-CS"/>
              <a:pPr>
                <a:defRPr/>
              </a:pPr>
              <a:t>8.11.2022.</a:t>
            </a:fld>
            <a:endParaRPr lang="sr-Latn-CS"/>
          </a:p>
        </p:txBody>
      </p:sp>
      <p:sp>
        <p:nvSpPr>
          <p:cNvPr id="717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Notes Placeholder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altLang="en-US" noProof="0" smtClean="0"/>
          </a:p>
        </p:txBody>
      </p:sp>
      <p:sp>
        <p:nvSpPr>
          <p:cNvPr id="717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73C25857-8660-48FD-B2C9-D178709D0618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908214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C25857-8660-48FD-B2C9-D178709D0618}" type="slidenum">
              <a:rPr lang="sr-Latn-CS" smtClean="0"/>
              <a:pPr>
                <a:defRPr/>
              </a:pPr>
              <a:t>31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42664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C25857-8660-48FD-B2C9-D178709D0618}" type="slidenum">
              <a:rPr lang="sr-Latn-CS" smtClean="0"/>
              <a:pPr>
                <a:defRPr/>
              </a:pPr>
              <a:t>34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406411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719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4973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961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FAA1-71D7-45E6-836C-D7D8BA007A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6303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539A9-D912-40C5-8C39-0FC385675F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9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0AF69-25F2-4F1B-929F-287DD1B36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245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580862-CBC3-4579-B950-4394DB3C8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23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9B04F-4806-4762-9329-EF71AD0B5F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2280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642A0-1C4E-4E5C-BF7A-2CAB86D953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2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94C14-4682-4242-928E-B5333A93A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812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12AD1-83AF-4B5E-B585-D936BC46E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28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0715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D98AB-B3D2-4126-827F-C6C258839A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40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0EED4-F99E-4907-9A35-78ACBC910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7045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487B-EA6F-4BD6-AF6B-1DDD6CFD28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767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DD361-0371-4A68-8F23-2B701ED4D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2568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CF3B7-2793-48A2-9338-0A71BF3D4D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74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42FED-AFB9-440A-916F-1F16036BE1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2524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1330B-987C-4291-B3B8-2B9722BE4F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439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4636BF-AE73-4CCB-8857-FD7EB075EA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5580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3FF35-BF6F-4FA3-A466-70C9AA9D44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509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254A41-32C1-43E6-9859-1553135A5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07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18068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067D63-AE9B-497D-A02A-360D49B4DF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57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ACA725-8579-4426-97CE-D6E58C358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7481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A8F34-C57D-4B13-923E-3AE6C374E3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1765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C5C4E8-B649-4AEB-AE7B-DD131E8128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341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AD7FCB-8A20-42F8-A1FE-0A93AE6B02D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758994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8930D6-EED9-46D8-9FF9-0E383318984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811620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381490-19ED-4B20-842B-E51B5CD4BA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83106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E619B-7C65-4192-B98E-BE2E022933F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51039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99B2D-3CBB-4D91-B208-6C6DA83744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0720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791DB-F527-47D0-90D7-C7EC6D0A9A4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9318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24279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6F8093-0F62-4CA7-BD98-CE20D3F94F8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54413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A10D4-2A77-4F12-89C4-225EF65F59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38082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F8F9E-25C3-442A-8E90-8A8D5FD861C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76229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9C7E0D-D72B-4367-BAEE-A6459F6FC9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2618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Footer Placeholder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11C27-B8E3-43E8-BED8-CF4502A0952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3247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958DA0-E89B-4620-B117-615FF168B3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7625640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5C317-6BEF-41B4-A49E-0179D47CCF2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86473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643AB-E9D8-4E7B-89EB-DC7BAEE3F7A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047970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35163"/>
            <a:ext cx="4038600" cy="43894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7F85C-86C7-413E-BB45-F4E5769CA24F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6748188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58F01-0CF2-4133-B72E-164BE2DA128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15758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258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30692-484B-4ACE-8F9A-E93D21110E8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0316205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A18712-CB9C-40BB-886E-88905927F76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36599346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B0B05A-2A64-4D44-9F72-D900CD43F293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570036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BCDD14-F38C-4814-9F9B-3341FC85EEB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42056381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908BB9-999D-4254-9955-9D8DDEB0EF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58497146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04850"/>
            <a:ext cx="2057400" cy="56197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04850"/>
            <a:ext cx="6019800" cy="56197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E3A77-C164-4D0C-8C6B-6EB2608DEC17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23269351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27416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74450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685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2915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38797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1284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5255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66479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364572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6521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4661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8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7118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1337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18951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052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Footer Placeholder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Slide Number Placeholder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0564D5AA-3826-426E-AA72-BCFCC638AC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307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1153B04F-1F61-4B8C-A0F8-810CFA8A2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4100" name="Date Placeholder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1" name="Footer Placeholder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102" name="Slide Number Placeholder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A08DCEB4-4334-4C3C-BE65-691578AAFCA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68263"/>
            <a:ext cx="4464050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6"/>
          <p:cNvSpPr>
            <a:spLocks noChangeArrowheads="1"/>
          </p:cNvSpPr>
          <p:nvPr/>
        </p:nvSpPr>
        <p:spPr bwMode="auto">
          <a:xfrm>
            <a:off x="-4763" y="-3175"/>
            <a:ext cx="9158288" cy="1036638"/>
          </a:xfrm>
          <a:custGeom>
            <a:avLst/>
            <a:gdLst>
              <a:gd name="T0" fmla="*/ 6 w 5772"/>
              <a:gd name="T1" fmla="*/ 2 h 656"/>
              <a:gd name="T2" fmla="*/ 2542 w 5772"/>
              <a:gd name="T3" fmla="*/ 0 h 656"/>
              <a:gd name="T4" fmla="*/ 4374 w 5772"/>
              <a:gd name="T5" fmla="*/ 367 h 656"/>
              <a:gd name="T6" fmla="*/ 5766 w 5772"/>
              <a:gd name="T7" fmla="*/ 55 h 656"/>
              <a:gd name="T8" fmla="*/ 5772 w 5772"/>
              <a:gd name="T9" fmla="*/ 213 h 656"/>
              <a:gd name="T10" fmla="*/ 4302 w 5772"/>
              <a:gd name="T11" fmla="*/ 439 h 656"/>
              <a:gd name="T12" fmla="*/ 1488 w 5772"/>
              <a:gd name="T13" fmla="*/ 201 h 656"/>
              <a:gd name="T14" fmla="*/ 0 w 5772"/>
              <a:gd name="T15" fmla="*/ 656 h 656"/>
              <a:gd name="T16" fmla="*/ 6 w 5772"/>
              <a:gd name="T17" fmla="*/ 2 h 6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772"/>
              <a:gd name="T28" fmla="*/ 0 h 656"/>
              <a:gd name="T29" fmla="*/ 5772 w 5772"/>
              <a:gd name="T30" fmla="*/ 656 h 6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 rotWithShape="0">
            <a:gsLst>
              <a:gs pos="0">
                <a:srgbClr val="7C121E">
                  <a:alpha val="45000"/>
                </a:srgbClr>
              </a:gs>
              <a:gs pos="100000">
                <a:srgbClr val="005588">
                  <a:alpha val="54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mtClean="0">
              <a:latin typeface="Constantia" panose="02030602050306030303" pitchFamily="18" charset="0"/>
            </a:endParaRPr>
          </a:p>
        </p:txBody>
      </p:sp>
      <p:sp>
        <p:nvSpPr>
          <p:cNvPr id="5123" name="Freeform 7"/>
          <p:cNvSpPr>
            <a:spLocks noChangeArrowheads="1"/>
          </p:cNvSpPr>
          <p:nvPr/>
        </p:nvSpPr>
        <p:spPr bwMode="auto">
          <a:xfrm>
            <a:off x="4381500" y="-3175"/>
            <a:ext cx="4762500" cy="633413"/>
          </a:xfrm>
          <a:custGeom>
            <a:avLst/>
            <a:gdLst>
              <a:gd name="T0" fmla="*/ 0 w 3000"/>
              <a:gd name="T1" fmla="*/ 0 h 595"/>
              <a:gd name="T2" fmla="*/ 1668 w 3000"/>
              <a:gd name="T3" fmla="*/ 564 h 595"/>
              <a:gd name="T4" fmla="*/ 3000 w 3000"/>
              <a:gd name="T5" fmla="*/ 186 h 595"/>
              <a:gd name="T6" fmla="*/ 3000 w 3000"/>
              <a:gd name="T7" fmla="*/ 6 h 595"/>
              <a:gd name="T8" fmla="*/ 0 w 3000"/>
              <a:gd name="T9" fmla="*/ 0 h 5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00"/>
              <a:gd name="T16" fmla="*/ 0 h 595"/>
              <a:gd name="T17" fmla="*/ 3000 w 3000"/>
              <a:gd name="T18" fmla="*/ 595 h 59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064164">
                  <a:alpha val="29999"/>
                </a:srgbClr>
              </a:gs>
              <a:gs pos="80000">
                <a:srgbClr val="A00E1E">
                  <a:alpha val="42000"/>
                </a:srgbClr>
              </a:gs>
              <a:gs pos="100000">
                <a:srgbClr val="A00E1E">
                  <a:alpha val="45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smtClean="0">
              <a:latin typeface="Constantia" panose="02030602050306030303" pitchFamily="18" charset="0"/>
            </a:endParaRPr>
          </a:p>
        </p:txBody>
      </p:sp>
      <p:sp>
        <p:nvSpPr>
          <p:cNvPr id="5126" name="Title Placeholder 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5127" name="Text Placeholder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" name="Date Placeholder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67000" y="6356350"/>
            <a:ext cx="3352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128" name="Slide Number Placeholder 1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356350"/>
            <a:ext cx="762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2F2F2F"/>
                </a:solidFill>
              </a:defRPr>
            </a:lvl1pPr>
          </a:lstStyle>
          <a:p>
            <a:pPr>
              <a:defRPr/>
            </a:pPr>
            <a:fld id="{F2C79F7A-DE53-4347-9E82-E0CEEE07460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grpSp>
        <p:nvGrpSpPr>
          <p:cNvPr id="5131" name="Group 9"/>
          <p:cNvGrpSpPr>
            <a:grpSpLocks/>
          </p:cNvGrpSpPr>
          <p:nvPr/>
        </p:nvGrpSpPr>
        <p:grpSpPr bwMode="auto">
          <a:xfrm>
            <a:off x="-14288" y="203200"/>
            <a:ext cx="9175751" cy="647700"/>
            <a:chOff x="0" y="0"/>
            <a:chExt cx="9180548" cy="649224"/>
          </a:xfrm>
        </p:grpSpPr>
        <p:grpSp>
          <p:nvGrpSpPr>
            <p:cNvPr id="5132" name="Group 10"/>
            <p:cNvGrpSpPr>
              <a:grpSpLocks/>
            </p:cNvGrpSpPr>
            <p:nvPr/>
          </p:nvGrpSpPr>
          <p:grpSpPr bwMode="auto">
            <a:xfrm>
              <a:off x="12954" y="-228119"/>
              <a:ext cx="9137939" cy="1050979"/>
              <a:chOff x="0" y="0"/>
              <a:chExt cx="9137904" cy="1048512"/>
            </a:xfrm>
          </p:grpSpPr>
          <p:pic>
            <p:nvPicPr>
              <p:cNvPr id="5136" name="Freeform 11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37904" cy="10485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" name="Text Box 12"/>
              <p:cNvSpPr txBox="1">
                <a:spLocks noChangeArrowheads="1"/>
              </p:cNvSpPr>
              <p:nvPr/>
            </p:nvSpPr>
            <p:spPr bwMode="auto">
              <a:xfrm rot="21435692">
                <a:off x="-24071" y="44665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sr-Latn-CS" altLang="en-US" smtClean="0"/>
              </a:p>
            </p:txBody>
          </p:sp>
        </p:grpSp>
        <p:grpSp>
          <p:nvGrpSpPr>
            <p:cNvPr id="5133" name="Group 13"/>
            <p:cNvGrpSpPr>
              <a:grpSpLocks/>
            </p:cNvGrpSpPr>
            <p:nvPr/>
          </p:nvGrpSpPr>
          <p:grpSpPr bwMode="auto">
            <a:xfrm>
              <a:off x="12954" y="-154795"/>
              <a:ext cx="9156227" cy="910441"/>
              <a:chOff x="0" y="0"/>
              <a:chExt cx="9156192" cy="908304"/>
            </a:xfrm>
          </p:grpSpPr>
          <p:pic>
            <p:nvPicPr>
              <p:cNvPr id="5134" name="Freeform 12"/>
              <p:cNvPicPr>
                <a:picLocks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156192" cy="9083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35" name="Text Box 15"/>
              <p:cNvSpPr txBox="1">
                <a:spLocks noChangeArrowheads="1"/>
              </p:cNvSpPr>
              <p:nvPr/>
            </p:nvSpPr>
            <p:spPr bwMode="auto">
              <a:xfrm rot="21435692">
                <a:off x="-16130" y="448120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:endParaRPr lang="sr-Latn-CS" altLang="en-US" smtClean="0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anose="020F0502020204030204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pic>
        <p:nvPicPr>
          <p:cNvPr id="6148" name="Picture 8" descr="LOGO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51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Rami_communicantes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Sensory_nerve" TargetMode="External"/><Relationship Id="rId7" Type="http://schemas.openxmlformats.org/officeDocument/2006/relationships/hyperlink" Target="https://en.wikipedia.org/wiki/Muscle_contraction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hyperlink" Target="https://en.wikipedia.org/wiki/Efferent_nerve_fiber" TargetMode="External"/><Relationship Id="rId5" Type="http://schemas.openxmlformats.org/officeDocument/2006/relationships/hyperlink" Target="https://en.wikipedia.org/wiki/Motor_nerve" TargetMode="External"/><Relationship Id="rId4" Type="http://schemas.openxmlformats.org/officeDocument/2006/relationships/hyperlink" Target="https://en.wikipedia.org/wiki/Afferent_nerve_fiber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erebrospinal_fluid" TargetMode="External"/><Relationship Id="rId2" Type="http://schemas.openxmlformats.org/officeDocument/2006/relationships/hyperlink" Target="https://en.wikipedia.org/wiki/Choroid_plexus" TargetMode="Externa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68263"/>
            <a:ext cx="50403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3"/>
          <p:cNvSpPr>
            <a:spLocks noGrp="1" noChangeArrowheads="1"/>
          </p:cNvSpPr>
          <p:nvPr/>
        </p:nvSpPr>
        <p:spPr bwMode="auto">
          <a:xfrm>
            <a:off x="467544" y="2847017"/>
            <a:ext cx="8229600" cy="4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altLang="en-US" sz="2400" dirty="0" smtClean="0"/>
              <a:t>NERVOUS SYSTEM</a:t>
            </a:r>
            <a:endParaRPr lang="sr-Cyrl-RS" altLang="en-US" sz="2400" dirty="0"/>
          </a:p>
        </p:txBody>
      </p:sp>
      <p:pic>
        <p:nvPicPr>
          <p:cNvPr id="819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3644900"/>
            <a:ext cx="3810000" cy="309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Rectangle 2"/>
          <p:cNvSpPr>
            <a:spLocks noGrp="1" noChangeArrowheads="1"/>
          </p:cNvSpPr>
          <p:nvPr/>
        </p:nvSpPr>
        <p:spPr bwMode="auto">
          <a:xfrm>
            <a:off x="612775" y="1052513"/>
            <a:ext cx="8229600" cy="1062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1800" dirty="0"/>
              <a:t>PHARMACY – INTEGRATED ACADEMIC STUDIES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339752" y="2081213"/>
            <a:ext cx="50919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 altLang="en-US" dirty="0"/>
              <a:t>FUNDAMENTALS OF HUMAN MORPHOLOGY</a:t>
            </a:r>
            <a:endParaRPr lang="sr-Cyrl-R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nn"/>
          <p:cNvPicPr>
            <a:picLocks noGrp="1" noChangeAspect="1" noChangeArrowheads="1"/>
          </p:cNvPicPr>
          <p:nvPr/>
        </p:nvPicPr>
        <p:blipFill>
          <a:blip r:embed="rId3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1028700"/>
            <a:ext cx="2713037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1" name="Rectangle 8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07504" y="1643063"/>
            <a:ext cx="5904656" cy="5434012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cervicales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(cervical nerves)(C1 – C8)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Thoracici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(thoracic nerves) (Th1 – Th12)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lumbales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(lumbar nerves) (L1 – L5)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sacrales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(sacral nerves) (S1 – S5)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en-US" sz="22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r>
              <a:rPr lang="en-US" altLang="en-US" sz="2200" b="1" dirty="0" err="1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US" altLang="en-US" sz="2200" b="1" dirty="0" err="1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occygeus</a:t>
            </a:r>
            <a:r>
              <a:rPr lang="en-US" altLang="en-US" sz="2200" b="1" dirty="0" smtClean="0">
                <a:solidFill>
                  <a:srgbClr val="14425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(coccygeal nerve) (Co)</a:t>
            </a:r>
            <a:endParaRPr lang="en-US" sz="2200" b="1" dirty="0" smtClean="0">
              <a:solidFill>
                <a:srgbClr val="14425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2" name="AutoShape 11"/>
          <p:cNvSpPr>
            <a:spLocks noChangeArrowheads="1"/>
          </p:cNvSpPr>
          <p:nvPr/>
        </p:nvSpPr>
        <p:spPr bwMode="auto">
          <a:xfrm rot="9533699">
            <a:off x="5459413" y="1789113"/>
            <a:ext cx="2027237" cy="144462"/>
          </a:xfrm>
          <a:prstGeom prst="leftArrow">
            <a:avLst>
              <a:gd name="adj1" fmla="val 50000"/>
              <a:gd name="adj2" fmla="val 350825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3" name="AutoShape 12"/>
          <p:cNvSpPr>
            <a:spLocks noChangeArrowheads="1"/>
          </p:cNvSpPr>
          <p:nvPr/>
        </p:nvSpPr>
        <p:spPr bwMode="auto">
          <a:xfrm rot="9476603">
            <a:off x="5761038" y="2549525"/>
            <a:ext cx="1435100" cy="144463"/>
          </a:xfrm>
          <a:prstGeom prst="leftArrow">
            <a:avLst>
              <a:gd name="adj1" fmla="val 50000"/>
              <a:gd name="adj2" fmla="val 248351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4" name="AutoShape 13"/>
          <p:cNvSpPr>
            <a:spLocks noChangeArrowheads="1"/>
          </p:cNvSpPr>
          <p:nvPr/>
        </p:nvSpPr>
        <p:spPr bwMode="auto">
          <a:xfrm rot="10800000">
            <a:off x="5150001" y="3724712"/>
            <a:ext cx="2018810" cy="133407"/>
          </a:xfrm>
          <a:prstGeom prst="leftArrow">
            <a:avLst>
              <a:gd name="adj1" fmla="val 50000"/>
              <a:gd name="adj2" fmla="val 346739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5" name="AutoShape 14"/>
          <p:cNvSpPr>
            <a:spLocks noChangeArrowheads="1"/>
          </p:cNvSpPr>
          <p:nvPr/>
        </p:nvSpPr>
        <p:spPr bwMode="auto">
          <a:xfrm rot="10520290" flipV="1">
            <a:off x="4861502" y="4215488"/>
            <a:ext cx="2472434" cy="136831"/>
          </a:xfrm>
          <a:prstGeom prst="leftArrow">
            <a:avLst>
              <a:gd name="adj1" fmla="val 50000"/>
              <a:gd name="adj2" fmla="val 403054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6" name="AutoShape 15"/>
          <p:cNvSpPr>
            <a:spLocks noChangeArrowheads="1"/>
          </p:cNvSpPr>
          <p:nvPr/>
        </p:nvSpPr>
        <p:spPr bwMode="auto">
          <a:xfrm rot="10625061">
            <a:off x="4716463" y="5635625"/>
            <a:ext cx="2520950" cy="144463"/>
          </a:xfrm>
          <a:prstGeom prst="leftArrow">
            <a:avLst>
              <a:gd name="adj1" fmla="val 50000"/>
              <a:gd name="adj2" fmla="val 436262"/>
            </a:avLst>
          </a:prstGeom>
          <a:solidFill>
            <a:srgbClr val="BFBFB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sz="1800">
              <a:latin typeface="Arial" panose="020B0604020202020204" pitchFamily="34" charset="0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52413" y="260350"/>
            <a:ext cx="80660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dirty="0"/>
              <a:t>* </a:t>
            </a:r>
            <a:r>
              <a:rPr lang="en-GB" altLang="en-US" sz="2400" dirty="0"/>
              <a:t>31 </a:t>
            </a:r>
            <a:r>
              <a:rPr lang="en-GB" altLang="en-US" sz="2400" dirty="0" smtClean="0"/>
              <a:t>pair </a:t>
            </a:r>
            <a:r>
              <a:rPr lang="en-GB" altLang="en-US" sz="2400" dirty="0"/>
              <a:t>of spinal nerves emerge from the spinal cord</a:t>
            </a:r>
            <a:r>
              <a:rPr lang="en-US" altLang="en-US" sz="2400" dirty="0"/>
              <a:t/>
            </a:r>
            <a:br>
              <a:rPr lang="en-US" altLang="en-US" sz="2400" dirty="0"/>
            </a:br>
            <a:r>
              <a:rPr lang="en-US" altLang="en-US" sz="2400" dirty="0"/>
              <a:t> </a:t>
            </a:r>
            <a:r>
              <a:rPr lang="en-US" altLang="en-US" sz="2400" b="1" dirty="0"/>
              <a:t>(</a:t>
            </a:r>
            <a:r>
              <a:rPr lang="en-US" altLang="en-US" sz="2400" b="1" dirty="0" err="1"/>
              <a:t>nervi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spinales</a:t>
            </a:r>
            <a:r>
              <a:rPr lang="en-US" altLang="en-US" sz="2400" b="1" dirty="0"/>
              <a:t>):</a:t>
            </a: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4000500" y="6215063"/>
            <a:ext cx="2857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sr-Latn-CS" sz="2400"/>
              <a:t>* Cauda equina</a:t>
            </a:r>
            <a:endParaRPr lang="sr-Latn-CS" sz="2400" b="1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 autoUpdateAnimBg="0"/>
      <p:bldP spid="17413" grpId="0" animBg="1" autoUpdateAnimBg="0"/>
      <p:bldP spid="17414" grpId="0" animBg="1" autoUpdateAnimBg="0"/>
      <p:bldP spid="17415" grpId="0" animBg="1" autoUpdateAnimBg="0"/>
      <p:bldP spid="17416" grpId="0" animBg="1" autoUpdateAnimBg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8" t="39375" r="22656" b="22186"/>
          <a:stretch>
            <a:fillRect/>
          </a:stretch>
        </p:blipFill>
        <p:spPr bwMode="auto">
          <a:xfrm>
            <a:off x="4000500" y="3343275"/>
            <a:ext cx="51435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Title 1"/>
          <p:cNvSpPr>
            <a:spLocks noGrp="1"/>
          </p:cNvSpPr>
          <p:nvPr>
            <p:ph type="title" idx="4294967295"/>
          </p:nvPr>
        </p:nvSpPr>
        <p:spPr>
          <a:xfrm>
            <a:off x="500063" y="68263"/>
            <a:ext cx="8229600" cy="725487"/>
          </a:xfrm>
        </p:spPr>
        <p:txBody>
          <a:bodyPr anchor="ctr"/>
          <a:lstStyle/>
          <a:p>
            <a:r>
              <a:rPr lang="sr-Latn-CS" sz="4400" b="1" smtClean="0">
                <a:latin typeface="Constantia" panose="02030602050306030303" pitchFamily="18" charset="0"/>
              </a:rPr>
              <a:t>Nn. spinales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idx="4294967295"/>
          </p:nvPr>
        </p:nvSpPr>
        <p:spPr>
          <a:xfrm>
            <a:off x="-1452" y="548680"/>
            <a:ext cx="9144000" cy="630932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spcBef>
                <a:spcPts val="575"/>
              </a:spcBef>
            </a:pPr>
            <a:r>
              <a:rPr lang="en-US" altLang="en-US" sz="2000" dirty="0" err="1" smtClean="0"/>
              <a:t>N.spinalis</a:t>
            </a:r>
            <a:endParaRPr lang="en-US" altLang="en-US" sz="2000" dirty="0" smtClean="0"/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US" altLang="en-US" sz="2000" dirty="0" smtClean="0"/>
              <a:t>	a) </a:t>
            </a:r>
            <a:r>
              <a:rPr lang="en-GB" altLang="en-US" sz="2000" dirty="0" smtClean="0"/>
              <a:t>anterior (ventral) root </a:t>
            </a:r>
            <a:r>
              <a:rPr lang="sr-Cyrl-RS" altLang="en-US" sz="2000" dirty="0" smtClean="0"/>
              <a:t>(</a:t>
            </a:r>
            <a:r>
              <a:rPr lang="en-US" altLang="en-US" sz="2000" dirty="0" smtClean="0"/>
              <a:t>radix anterior</a:t>
            </a:r>
            <a:r>
              <a:rPr lang="sr-Cyrl-RS" altLang="en-US" sz="2000" dirty="0" smtClean="0"/>
              <a:t>)</a:t>
            </a:r>
            <a:r>
              <a:rPr lang="en-US" altLang="en-US" sz="2000" dirty="0" smtClean="0"/>
              <a:t> </a:t>
            </a:r>
            <a:br>
              <a:rPr lang="en-US" altLang="en-US" sz="2000" dirty="0" smtClean="0"/>
            </a:br>
            <a:r>
              <a:rPr lang="en-US" altLang="en-US" sz="2000" dirty="0" smtClean="0"/>
              <a:t>   (</a:t>
            </a:r>
            <a:r>
              <a:rPr lang="en-GB" altLang="en-US" sz="2000" dirty="0"/>
              <a:t>mostly </a:t>
            </a:r>
            <a:r>
              <a:rPr lang="en-GB" altLang="en-US" sz="2000" dirty="0" smtClean="0"/>
              <a:t>motor, efferent – carries motor information from the brain through</a:t>
            </a:r>
            <a:br>
              <a:rPr lang="en-GB" altLang="en-US" sz="2000" dirty="0" smtClean="0"/>
            </a:br>
            <a:r>
              <a:rPr lang="en-GB" altLang="en-US" sz="2000" dirty="0" smtClean="0"/>
              <a:t>    motor neurons of spinal cord, </a:t>
            </a:r>
            <a:r>
              <a:rPr lang="en-GB" altLang="en-US" sz="2000" dirty="0"/>
              <a:t>and </a:t>
            </a:r>
            <a:r>
              <a:rPr lang="en-GB" altLang="en-US" sz="2000" dirty="0" smtClean="0"/>
              <a:t>also contains </a:t>
            </a:r>
            <a:r>
              <a:rPr lang="en-GB" altLang="en-US" sz="2000" dirty="0"/>
              <a:t>preganglionic </a:t>
            </a:r>
            <a:r>
              <a:rPr lang="en-GB" altLang="en-US" sz="2000" dirty="0" smtClean="0"/>
              <a:t>sympathetic</a:t>
            </a:r>
            <a:br>
              <a:rPr lang="en-GB" altLang="en-US" sz="2000" dirty="0" smtClean="0"/>
            </a:br>
            <a:r>
              <a:rPr lang="en-GB" altLang="en-US" sz="2000" dirty="0" smtClean="0"/>
              <a:t>    and parasympathetic </a:t>
            </a:r>
            <a:r>
              <a:rPr lang="en-GB" altLang="en-US" sz="2000" dirty="0" err="1" smtClean="0"/>
              <a:t>fibers</a:t>
            </a:r>
            <a:r>
              <a:rPr lang="sr-Cyrl-RS" altLang="en-US" sz="2000" dirty="0" smtClean="0"/>
              <a:t>)</a:t>
            </a:r>
          </a:p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r>
              <a:rPr lang="sr-Cyrl-RS" altLang="en-US" sz="2000" dirty="0" smtClean="0"/>
              <a:t>	</a:t>
            </a:r>
            <a:r>
              <a:rPr lang="sr-Cyrl-CS" altLang="en-US" sz="2000" dirty="0" smtClean="0"/>
              <a:t>б</a:t>
            </a:r>
            <a:r>
              <a:rPr lang="en-US" altLang="en-US" sz="2000" dirty="0" smtClean="0"/>
              <a:t>) </a:t>
            </a:r>
            <a:r>
              <a:rPr lang="en-GB" altLang="en-US" sz="2000" dirty="0" smtClean="0"/>
              <a:t>posterior (dorsal) root </a:t>
            </a:r>
            <a:r>
              <a:rPr lang="sr-Cyrl-RS" altLang="en-US" sz="2000" dirty="0" smtClean="0"/>
              <a:t>(</a:t>
            </a:r>
            <a:r>
              <a:rPr lang="en-US" altLang="en-US" sz="2000" dirty="0" smtClean="0"/>
              <a:t>radix posterior</a:t>
            </a:r>
            <a:r>
              <a:rPr lang="sr-Cyrl-RS" altLang="en-US" sz="2000" dirty="0" smtClean="0"/>
              <a:t>)</a:t>
            </a:r>
            <a:r>
              <a:rPr lang="sr-Cyrl-CS" altLang="en-US" sz="2000" dirty="0" smtClean="0"/>
              <a:t/>
            </a:r>
            <a:br>
              <a:rPr lang="sr-Cyrl-CS" altLang="en-US" sz="2000" dirty="0" smtClean="0"/>
            </a:br>
            <a:r>
              <a:rPr lang="sr-Cyrl-CS" altLang="en-US" sz="2000" dirty="0" smtClean="0"/>
              <a:t>   </a:t>
            </a:r>
            <a:r>
              <a:rPr lang="en-US" altLang="en-US" sz="2000" dirty="0" smtClean="0"/>
              <a:t>(sensitive afferent root, carries sensitive information to the brain, through the</a:t>
            </a:r>
            <a:br>
              <a:rPr lang="en-US" altLang="en-US" sz="2000" dirty="0" smtClean="0"/>
            </a:br>
            <a:r>
              <a:rPr lang="en-US" altLang="en-US" sz="2000" dirty="0" smtClean="0"/>
              <a:t>   sensitive neurons of spinal cord)</a:t>
            </a:r>
            <a:r>
              <a:rPr lang="sr-Cyrl-CS" altLang="en-US" sz="2000" dirty="0" smtClean="0"/>
              <a:t>; с</a:t>
            </a:r>
            <a:r>
              <a:rPr lang="en-GB" altLang="en-US" sz="2000" dirty="0" err="1" smtClean="0"/>
              <a:t>ontaines</a:t>
            </a:r>
            <a:r>
              <a:rPr lang="en-US" altLang="en-US" sz="2000" dirty="0" smtClean="0"/>
              <a:t> ganglion </a:t>
            </a:r>
            <a:r>
              <a:rPr lang="en-US" altLang="en-US" sz="2000" dirty="0" err="1" smtClean="0"/>
              <a:t>spinale</a:t>
            </a:r>
            <a:r>
              <a:rPr lang="sr-Cyrl-CS" altLang="en-US" sz="2000" dirty="0" smtClean="0"/>
              <a:t/>
            </a:r>
            <a:br>
              <a:rPr lang="sr-Cyrl-CS" altLang="en-US" sz="2000" dirty="0" smtClean="0"/>
            </a:br>
            <a:endParaRPr lang="en-US" altLang="en-US" sz="20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88" t="39375" r="22656" b="22186"/>
          <a:stretch>
            <a:fillRect/>
          </a:stretch>
        </p:blipFill>
        <p:spPr bwMode="auto">
          <a:xfrm>
            <a:off x="3851920" y="1484784"/>
            <a:ext cx="5143500" cy="351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Title 1"/>
          <p:cNvSpPr>
            <a:spLocks noGrp="1"/>
          </p:cNvSpPr>
          <p:nvPr>
            <p:ph type="title" idx="4294967295"/>
          </p:nvPr>
        </p:nvSpPr>
        <p:spPr>
          <a:xfrm>
            <a:off x="500063" y="68263"/>
            <a:ext cx="8229600" cy="725487"/>
          </a:xfrm>
        </p:spPr>
        <p:txBody>
          <a:bodyPr anchor="ctr"/>
          <a:lstStyle/>
          <a:p>
            <a:r>
              <a:rPr lang="sr-Latn-CS" sz="4400" b="1" smtClean="0">
                <a:latin typeface="Constantia" panose="02030602050306030303" pitchFamily="18" charset="0"/>
              </a:rPr>
              <a:t>Nn. spinales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idx="4294967295"/>
          </p:nvPr>
        </p:nvSpPr>
        <p:spPr>
          <a:xfrm>
            <a:off x="-1452" y="548680"/>
            <a:ext cx="8996872" cy="6309320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1800" dirty="0" smtClean="0"/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The</a:t>
            </a:r>
            <a:r>
              <a:rPr lang="en-GB" sz="2000" dirty="0"/>
              <a:t> </a:t>
            </a:r>
            <a:r>
              <a:rPr lang="en-GB" sz="2000" b="1" dirty="0"/>
              <a:t>anterior and posterior nerve roots</a:t>
            </a:r>
            <a:r>
              <a:rPr lang="en-GB" sz="2000" dirty="0"/>
              <a:t> </a:t>
            </a:r>
            <a:r>
              <a:rPr lang="en-GB" sz="2000" dirty="0" smtClean="0"/>
              <a:t>unite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to </a:t>
            </a:r>
            <a:r>
              <a:rPr lang="en-GB" sz="2000" dirty="0"/>
              <a:t>form the trunk of spinal nerve which </a:t>
            </a:r>
            <a:r>
              <a:rPr lang="en-GB" sz="2000" dirty="0" smtClean="0"/>
              <a:t>leaves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/>
              <a:t>s</a:t>
            </a:r>
            <a:r>
              <a:rPr lang="en-GB" sz="2000" dirty="0" smtClean="0"/>
              <a:t>pinal canal through </a:t>
            </a:r>
            <a:r>
              <a:rPr lang="en-GB" sz="2000" dirty="0"/>
              <a:t>the </a:t>
            </a:r>
            <a:r>
              <a:rPr lang="en-GB" sz="2000" dirty="0" smtClean="0"/>
              <a:t>intervertebral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foramen </a:t>
            </a:r>
            <a:r>
              <a:rPr lang="en-GB" altLang="en-US" sz="2000" dirty="0" smtClean="0"/>
              <a:t>and divide into 4 branches</a:t>
            </a:r>
            <a:r>
              <a:rPr lang="en-US" altLang="en-US" sz="2000" dirty="0" smtClean="0"/>
              <a:t>:</a:t>
            </a: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dirty="0" smtClean="0">
                <a:solidFill>
                  <a:srgbClr val="14425D"/>
                </a:solidFill>
              </a:rPr>
              <a:t>r. anterior  </a:t>
            </a:r>
            <a:endParaRPr lang="en-US" altLang="en-US" sz="2000" u="sng" dirty="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dirty="0" smtClean="0">
                <a:solidFill>
                  <a:srgbClr val="14425D"/>
                </a:solidFill>
              </a:rPr>
              <a:t>r. posterior </a:t>
            </a:r>
            <a:endParaRPr lang="en-US" altLang="en-US" sz="2000" u="sng" dirty="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dirty="0" smtClean="0">
                <a:solidFill>
                  <a:srgbClr val="14425D"/>
                </a:solidFill>
              </a:rPr>
              <a:t>r. </a:t>
            </a:r>
            <a:r>
              <a:rPr lang="en-US" altLang="en-US" sz="2000" b="1" dirty="0" err="1" smtClean="0">
                <a:solidFill>
                  <a:srgbClr val="14425D"/>
                </a:solidFill>
              </a:rPr>
              <a:t>meningeus</a:t>
            </a:r>
            <a:endParaRPr lang="en-US" altLang="en-US" sz="2000" dirty="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US" altLang="en-US" sz="2000" b="1" dirty="0" err="1" smtClean="0">
                <a:solidFill>
                  <a:srgbClr val="14425D"/>
                </a:solidFill>
              </a:rPr>
              <a:t>rr</a:t>
            </a:r>
            <a:r>
              <a:rPr lang="en-US" altLang="en-US" sz="2000" b="1" dirty="0" smtClean="0">
                <a:solidFill>
                  <a:srgbClr val="14425D"/>
                </a:solidFill>
              </a:rPr>
              <a:t>. </a:t>
            </a:r>
            <a:r>
              <a:rPr lang="en-US" altLang="en-US" sz="2000" b="1" dirty="0" err="1" smtClean="0">
                <a:solidFill>
                  <a:srgbClr val="14425D"/>
                </a:solidFill>
              </a:rPr>
              <a:t>communicantes</a:t>
            </a:r>
            <a:r>
              <a:rPr lang="en-US" altLang="en-US" sz="2000" b="1" dirty="0" smtClean="0">
                <a:solidFill>
                  <a:srgbClr val="14425D"/>
                </a:solidFill>
              </a:rPr>
              <a:t>:</a:t>
            </a:r>
            <a:endParaRPr lang="en-US" altLang="en-US" sz="2000" dirty="0" smtClean="0">
              <a:solidFill>
                <a:srgbClr val="14425D"/>
              </a:solidFill>
            </a:endParaRP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US" altLang="en-US" sz="2000" dirty="0" smtClean="0"/>
              <a:t>	            - </a:t>
            </a:r>
            <a:r>
              <a:rPr lang="en-US" altLang="en-US" sz="2000" dirty="0" err="1" smtClean="0"/>
              <a:t>rr</a:t>
            </a:r>
            <a:r>
              <a:rPr lang="en-US" altLang="en-US" sz="2000" dirty="0" smtClean="0"/>
              <a:t>. </a:t>
            </a:r>
            <a:r>
              <a:rPr lang="en-US" altLang="en-US" sz="2000" dirty="0" err="1" smtClean="0"/>
              <a:t>communicantes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albi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            - </a:t>
            </a:r>
            <a:r>
              <a:rPr lang="en-US" altLang="en-US" sz="2000" dirty="0" err="1" smtClean="0"/>
              <a:t>rr</a:t>
            </a:r>
            <a:r>
              <a:rPr lang="en-US" altLang="en-US" sz="2000" dirty="0" smtClean="0"/>
              <a:t>. </a:t>
            </a:r>
            <a:r>
              <a:rPr lang="en-US" altLang="en-US" sz="2000" dirty="0" err="1" smtClean="0"/>
              <a:t>communicantes</a:t>
            </a:r>
            <a:r>
              <a:rPr lang="en-US" altLang="en-US" sz="2000" dirty="0" smtClean="0"/>
              <a:t> </a:t>
            </a:r>
            <a:r>
              <a:rPr lang="en-US" altLang="en-US" sz="2000" dirty="0" err="1" smtClean="0"/>
              <a:t>grisei</a:t>
            </a:r>
            <a:endParaRPr lang="en-US" altLang="en-US" sz="2000" dirty="0" smtClean="0"/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endParaRPr lang="en-US" altLang="en-US" sz="2000" dirty="0"/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The</a:t>
            </a:r>
            <a:r>
              <a:rPr lang="en-GB" sz="2000" dirty="0"/>
              <a:t> </a:t>
            </a:r>
            <a:r>
              <a:rPr lang="en-GB" sz="2000" dirty="0">
                <a:hlinkClick r:id="rId3" tooltip="Rami communicantes"/>
              </a:rPr>
              <a:t>rami </a:t>
            </a:r>
            <a:r>
              <a:rPr lang="en-GB" sz="2000" dirty="0" err="1">
                <a:hlinkClick r:id="rId3" tooltip="Rami communicantes"/>
              </a:rPr>
              <a:t>communicantes</a:t>
            </a:r>
            <a:r>
              <a:rPr lang="en-GB" sz="2000" dirty="0"/>
              <a:t> contain 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autonomic </a:t>
            </a:r>
            <a:r>
              <a:rPr lang="en-GB" sz="2000" dirty="0"/>
              <a:t>nerves that serve </a:t>
            </a:r>
            <a:r>
              <a:rPr lang="en-GB" sz="2000" dirty="0" smtClean="0"/>
              <a:t>visceral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functions </a:t>
            </a:r>
            <a:r>
              <a:rPr lang="en-GB" sz="2000" dirty="0"/>
              <a:t>carrying visceral motor </a:t>
            </a:r>
            <a:endParaRPr lang="en-GB" sz="2000" dirty="0" smtClean="0"/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and </a:t>
            </a:r>
            <a:r>
              <a:rPr lang="en-GB" sz="2000" dirty="0"/>
              <a:t>sensory information to and </a:t>
            </a:r>
            <a:r>
              <a:rPr lang="en-GB" sz="2000" dirty="0" smtClean="0"/>
              <a:t>from</a:t>
            </a:r>
          </a:p>
          <a:p>
            <a:pPr>
              <a:lnSpc>
                <a:spcPct val="80000"/>
              </a:lnSpc>
              <a:spcBef>
                <a:spcPts val="575"/>
              </a:spcBef>
              <a:buNone/>
            </a:pPr>
            <a:r>
              <a:rPr lang="en-GB" sz="2000" dirty="0" smtClean="0"/>
              <a:t>the </a:t>
            </a:r>
            <a:r>
              <a:rPr lang="en-GB" sz="2000" dirty="0"/>
              <a:t>visceral organs.</a:t>
            </a: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6881008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500063" y="928688"/>
            <a:ext cx="8229600" cy="725487"/>
          </a:xfrm>
        </p:spPr>
        <p:txBody>
          <a:bodyPr anchor="ctr"/>
          <a:lstStyle/>
          <a:p>
            <a:r>
              <a:rPr lang="sr-Latn-CS" b="1" smtClean="0">
                <a:latin typeface="Constantia" panose="02030602050306030303" pitchFamily="18" charset="0"/>
              </a:rPr>
              <a:t>Nn. spinales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0" y="1484313"/>
            <a:ext cx="9144000" cy="496902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2200" dirty="0" smtClean="0"/>
          </a:p>
          <a:p>
            <a:pPr>
              <a:lnSpc>
                <a:spcPct val="90000"/>
              </a:lnSpc>
              <a:spcBef>
                <a:spcPts val="575"/>
              </a:spcBef>
            </a:pPr>
            <a:r>
              <a:rPr lang="en-GB" altLang="en-US" sz="2000" dirty="0" smtClean="0"/>
              <a:t>Ventral branches </a:t>
            </a:r>
            <a:r>
              <a:rPr lang="sr-Cyrl-RS" altLang="en-US" sz="2000" dirty="0" smtClean="0"/>
              <a:t>(</a:t>
            </a:r>
            <a:r>
              <a:rPr lang="en-GB" altLang="en-US" sz="2000" dirty="0" smtClean="0"/>
              <a:t>rami </a:t>
            </a:r>
            <a:r>
              <a:rPr lang="en-GB" altLang="en-US" sz="2000" dirty="0" err="1" smtClean="0"/>
              <a:t>anteriores</a:t>
            </a:r>
            <a:r>
              <a:rPr lang="en-GB" altLang="en-US" sz="2000" dirty="0" smtClean="0"/>
              <a:t>) of spinal nerve form: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Wingdings 2" panose="05020102010507070707" pitchFamily="18" charset="2"/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</a:t>
            </a:r>
            <a:r>
              <a:rPr lang="en-GB" altLang="en-US" sz="2000" dirty="0" err="1" smtClean="0"/>
              <a:t>cervicalis</a:t>
            </a:r>
            <a:r>
              <a:rPr lang="en-GB" altLang="en-US" sz="2000" dirty="0" smtClean="0"/>
              <a:t> (C1-C4)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brachialis (C5-Th1)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err="1" smtClean="0"/>
              <a:t>nn</a:t>
            </a:r>
            <a:r>
              <a:rPr lang="en-GB" altLang="en-US" sz="2000" dirty="0" smtClean="0"/>
              <a:t>. </a:t>
            </a:r>
            <a:r>
              <a:rPr lang="en-GB" altLang="en-US" sz="2000" dirty="0" err="1" smtClean="0"/>
              <a:t>intercostales</a:t>
            </a:r>
            <a:r>
              <a:rPr lang="en-GB" altLang="en-US" sz="2000" dirty="0" smtClean="0"/>
              <a:t> (Th1-Th11) </a:t>
            </a:r>
            <a:r>
              <a:rPr lang="sr-Cyrl-RS" altLang="en-US" sz="2000" dirty="0" smtClean="0"/>
              <a:t>и </a:t>
            </a:r>
            <a:br>
              <a:rPr lang="sr-Cyrl-RS" altLang="en-US" sz="2000" dirty="0" smtClean="0"/>
            </a:br>
            <a:r>
              <a:rPr lang="en-GB" altLang="en-US" sz="2000" dirty="0" err="1" smtClean="0"/>
              <a:t>n.subcostalis</a:t>
            </a:r>
            <a:r>
              <a:rPr lang="sr-Cyrl-RS" altLang="en-US" sz="2000" dirty="0" smtClean="0"/>
              <a:t> (</a:t>
            </a:r>
            <a:r>
              <a:rPr lang="en-GB" altLang="en-US" sz="2000" dirty="0" smtClean="0"/>
              <a:t>Th12)</a:t>
            </a: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plexus </a:t>
            </a:r>
            <a:r>
              <a:rPr lang="en-GB" altLang="en-US" sz="2000" dirty="0" err="1" smtClean="0"/>
              <a:t>lumbalis</a:t>
            </a:r>
            <a:r>
              <a:rPr lang="en-GB" altLang="en-US" sz="2000" dirty="0" smtClean="0"/>
              <a:t> (L1-L</a:t>
            </a:r>
            <a:r>
              <a:rPr lang="sr-Cyrl-RS" altLang="en-US" sz="2000" dirty="0" smtClean="0"/>
              <a:t>4</a:t>
            </a:r>
            <a:r>
              <a:rPr lang="en-GB" altLang="en-US" sz="2000" dirty="0" smtClean="0"/>
              <a:t>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 plexus </a:t>
            </a:r>
            <a:r>
              <a:rPr lang="en-GB" altLang="en-US" sz="2000" dirty="0" err="1" smtClean="0"/>
              <a:t>sacralis</a:t>
            </a:r>
            <a:r>
              <a:rPr lang="en-GB" altLang="en-US" sz="2000" dirty="0" smtClean="0"/>
              <a:t> (L4-S3)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AutoNum type="arabicParenR"/>
            </a:pPr>
            <a:r>
              <a:rPr lang="en-GB" altLang="en-US" sz="2000" dirty="0" smtClean="0"/>
              <a:t> plexus </a:t>
            </a:r>
            <a:r>
              <a:rPr lang="en-GB" altLang="en-US" sz="2000" dirty="0" err="1" smtClean="0"/>
              <a:t>pudendus</a:t>
            </a:r>
            <a:r>
              <a:rPr lang="en-GB" altLang="en-US" sz="2000" dirty="0" smtClean="0"/>
              <a:t> (S4, S5)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</a:pPr>
            <a:r>
              <a:rPr lang="en-GB" altLang="en-US" sz="2000" dirty="0" smtClean="0"/>
              <a:t>Dorsal branches (rami </a:t>
            </a:r>
            <a:r>
              <a:rPr lang="en-GB" altLang="en-US" sz="2000" dirty="0" err="1" smtClean="0"/>
              <a:t>posteriores</a:t>
            </a:r>
            <a:r>
              <a:rPr lang="en-GB" altLang="en-US" sz="2000" dirty="0" smtClean="0"/>
              <a:t>) of spinal nerve</a:t>
            </a:r>
            <a:endParaRPr lang="sr-Cyrl-RS" altLang="en-US" sz="2000" dirty="0" smtClean="0"/>
          </a:p>
          <a:p>
            <a:pPr>
              <a:lnSpc>
                <a:spcPct val="90000"/>
              </a:lnSpc>
              <a:spcBef>
                <a:spcPts val="575"/>
              </a:spcBef>
              <a:buNone/>
            </a:pPr>
            <a:r>
              <a:rPr lang="sr-Cyrl-RS" altLang="en-US" sz="2000" dirty="0" smtClean="0"/>
              <a:t>	</a:t>
            </a:r>
            <a:r>
              <a:rPr lang="en-GB" altLang="en-US" sz="2000" dirty="0"/>
              <a:t>innervate the skin and muscles of the back of the neck </a:t>
            </a:r>
          </a:p>
          <a:p>
            <a:pPr>
              <a:lnSpc>
                <a:spcPct val="90000"/>
              </a:lnSpc>
              <a:spcBef>
                <a:spcPts val="575"/>
              </a:spcBef>
              <a:buNone/>
            </a:pPr>
            <a:r>
              <a:rPr lang="en-GB" altLang="en-US" sz="2000" dirty="0" smtClean="0"/>
              <a:t>    and back of thorax</a:t>
            </a:r>
          </a:p>
          <a:p>
            <a:pPr>
              <a:lnSpc>
                <a:spcPct val="90000"/>
              </a:lnSpc>
              <a:spcBef>
                <a:spcPts val="575"/>
              </a:spcBef>
              <a:buFont typeface="Arial" panose="020B0604020202020204" pitchFamily="34" charset="0"/>
              <a:buNone/>
            </a:pPr>
            <a:endParaRPr lang="en-GB" altLang="en-US" sz="2000" dirty="0" smtClean="0"/>
          </a:p>
        </p:txBody>
      </p:sp>
      <p:pic>
        <p:nvPicPr>
          <p:cNvPr id="19460" name="Picture 7" descr="scan0037a copy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388" y="2279650"/>
            <a:ext cx="2106612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651304" cy="6408738"/>
          </a:xfrm>
        </p:spPr>
        <p:txBody>
          <a:bodyPr/>
          <a:lstStyle/>
          <a:p>
            <a:pPr>
              <a:buNone/>
            </a:pPr>
            <a:r>
              <a:rPr lang="sr-Cyrl-RS" altLang="en-US" dirty="0" smtClean="0"/>
              <a:t>1) </a:t>
            </a:r>
            <a:r>
              <a:rPr lang="en-GB" altLang="en-US" dirty="0" smtClean="0"/>
              <a:t>plexus </a:t>
            </a:r>
            <a:r>
              <a:rPr lang="en-GB" altLang="en-US" dirty="0" err="1" smtClean="0"/>
              <a:t>cervicalis</a:t>
            </a:r>
            <a:r>
              <a:rPr lang="en-GB" altLang="en-US" dirty="0" smtClean="0"/>
              <a:t> (C1-C4)</a:t>
            </a:r>
            <a:br>
              <a:rPr lang="en-GB" altLang="en-US" dirty="0" smtClean="0"/>
            </a:br>
            <a:r>
              <a:rPr lang="sr-Cyrl-RS" altLang="en-US" sz="2000" dirty="0" smtClean="0"/>
              <a:t>  - </a:t>
            </a:r>
            <a:r>
              <a:rPr lang="en-GB" altLang="en-US" sz="2000" dirty="0" smtClean="0"/>
              <a:t>sensitive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innervation of </a:t>
            </a:r>
            <a:r>
              <a:rPr lang="en-GB" altLang="en-US" sz="2000" dirty="0"/>
              <a:t>the </a:t>
            </a:r>
            <a:r>
              <a:rPr lang="en-GB" altLang="en-US" sz="2000" dirty="0" err="1"/>
              <a:t>the</a:t>
            </a:r>
            <a:r>
              <a:rPr lang="en-GB" altLang="en-US" sz="2000" dirty="0"/>
              <a:t> skin of the </a:t>
            </a:r>
            <a:r>
              <a:rPr lang="en-GB" altLang="en-US" sz="2000" dirty="0" smtClean="0"/>
              <a:t>anterior </a:t>
            </a:r>
            <a:r>
              <a:rPr lang="en-GB" altLang="en-US" sz="2000" dirty="0"/>
              <a:t>and </a:t>
            </a:r>
            <a:r>
              <a:rPr lang="en-GB" altLang="en-US" sz="2000" dirty="0" smtClean="0"/>
              <a:t>lateral</a:t>
            </a:r>
            <a:br>
              <a:rPr lang="en-GB" altLang="en-US" sz="2000" dirty="0" smtClean="0"/>
            </a:br>
            <a:r>
              <a:rPr lang="en-GB" altLang="en-US" sz="2000" dirty="0" smtClean="0"/>
              <a:t>    side </a:t>
            </a:r>
            <a:r>
              <a:rPr lang="en-GB" altLang="en-US" sz="2000" dirty="0"/>
              <a:t>of the neck and upper </a:t>
            </a:r>
            <a:r>
              <a:rPr lang="en-GB" altLang="en-US" sz="2000" dirty="0" smtClean="0"/>
              <a:t>parts </a:t>
            </a:r>
            <a:r>
              <a:rPr lang="en-GB" altLang="en-US" sz="2000" dirty="0"/>
              <a:t>of the thorax</a:t>
            </a:r>
            <a:r>
              <a:rPr lang="sr-Cyrl-RS" altLang="en-US" sz="2000" dirty="0" smtClean="0"/>
              <a:t>	  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  </a:t>
            </a:r>
            <a:r>
              <a:rPr lang="sr-Cyrl-RS" altLang="en-US" sz="2000" dirty="0" smtClean="0"/>
              <a:t>- </a:t>
            </a:r>
            <a:r>
              <a:rPr lang="en-GB" altLang="en-US" sz="2000" dirty="0" smtClean="0"/>
              <a:t>motor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innervation of the neck muscles and diaphragm </a:t>
            </a:r>
            <a:br>
              <a:rPr lang="en-GB" altLang="en-US" sz="2000" dirty="0" smtClean="0"/>
            </a:br>
            <a:r>
              <a:rPr lang="en-GB" altLang="en-US" sz="2000" dirty="0" smtClean="0"/>
              <a:t>    (n. </a:t>
            </a:r>
            <a:r>
              <a:rPr lang="en-GB" altLang="en-US" sz="2000" dirty="0" err="1" smtClean="0"/>
              <a:t>phrenicus</a:t>
            </a:r>
            <a:r>
              <a:rPr lang="en-GB" altLang="en-US" sz="2000" dirty="0" smtClean="0"/>
              <a:t> for diaphragm) </a:t>
            </a:r>
          </a:p>
          <a:p>
            <a:pPr>
              <a:buNone/>
            </a:pPr>
            <a:r>
              <a:rPr lang="en-GB" altLang="en-US" dirty="0" smtClean="0"/>
              <a:t>2)</a:t>
            </a:r>
            <a:r>
              <a:rPr lang="sr-Cyrl-RS" altLang="en-US" sz="2000" dirty="0" smtClean="0"/>
              <a:t> </a:t>
            </a:r>
            <a:r>
              <a:rPr lang="en-GB" altLang="en-US" dirty="0" smtClean="0"/>
              <a:t>plexus brachialis (C5-Th1)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  - collateral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for the skin and muscles of shoulder girdle</a:t>
            </a:r>
            <a:endParaRPr lang="sr-Cyrl-RS" altLang="en-US" sz="2000" dirty="0" smtClean="0"/>
          </a:p>
          <a:p>
            <a:pPr>
              <a:buFont typeface="Wingdings 2" panose="05020102010507070707" pitchFamily="18" charset="2"/>
              <a:buNone/>
            </a:pPr>
            <a:r>
              <a:rPr lang="sr-Cyrl-RS" altLang="en-US" sz="2000" dirty="0" smtClean="0"/>
              <a:t>	  - </a:t>
            </a:r>
            <a:r>
              <a:rPr lang="en-GB" altLang="en-US" sz="2000" dirty="0" smtClean="0"/>
              <a:t>terminal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skin and muscles of the upper limb</a:t>
            </a:r>
            <a:r>
              <a:rPr lang="sr-Cyrl-RS" altLang="en-US" sz="2000" dirty="0" smtClean="0"/>
              <a:t/>
            </a:r>
            <a:br>
              <a:rPr lang="sr-Cyrl-RS" altLang="en-US" sz="2000" dirty="0" smtClean="0"/>
            </a:br>
            <a:r>
              <a:rPr lang="sr-Cyrl-RS" altLang="en-US" sz="2000" dirty="0" smtClean="0"/>
              <a:t>	- </a:t>
            </a:r>
            <a:r>
              <a:rPr lang="en-GB" altLang="en-US" sz="2000" dirty="0" smtClean="0"/>
              <a:t>n. </a:t>
            </a:r>
            <a:r>
              <a:rPr lang="en-GB" altLang="en-US" sz="2000" dirty="0" err="1" smtClean="0"/>
              <a:t>musculocutaneus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	- n. </a:t>
            </a:r>
            <a:r>
              <a:rPr lang="en-GB" altLang="en-US" sz="2000" dirty="0" err="1" smtClean="0"/>
              <a:t>medianus</a:t>
            </a:r>
            <a:endParaRPr lang="en-GB" altLang="en-US" sz="2000" dirty="0" smtClean="0"/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ulnaris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	- n. </a:t>
            </a:r>
            <a:r>
              <a:rPr lang="en-GB" altLang="en-US" sz="2000" dirty="0" err="1" smtClean="0"/>
              <a:t>cutaneus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brachi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medialis</a:t>
            </a:r>
            <a:endParaRPr lang="en-GB" altLang="en-US" sz="2000" dirty="0" smtClean="0"/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cutaneus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antebrachi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medialis</a:t>
            </a:r>
            <a:endParaRPr lang="en-GB" altLang="en-US" sz="2000" dirty="0" smtClean="0"/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radialis</a:t>
            </a:r>
          </a:p>
          <a:p>
            <a:pPr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axillaris</a:t>
            </a:r>
            <a:endParaRPr lang="en-GB" altLang="en-US" sz="2000" dirty="0" smtClean="0"/>
          </a:p>
          <a:p>
            <a:pPr>
              <a:buNone/>
            </a:pPr>
            <a:r>
              <a:rPr lang="en-GB" altLang="en-US" dirty="0" smtClean="0"/>
              <a:t>3</a:t>
            </a:r>
            <a:r>
              <a:rPr lang="sr-Cyrl-RS" altLang="en-US" dirty="0" smtClean="0"/>
              <a:t>) </a:t>
            </a:r>
            <a:r>
              <a:rPr lang="en-GB" altLang="en-US" dirty="0" err="1" smtClean="0"/>
              <a:t>nn</a:t>
            </a:r>
            <a:r>
              <a:rPr lang="en-GB" altLang="en-US" dirty="0" smtClean="0"/>
              <a:t>. </a:t>
            </a:r>
            <a:r>
              <a:rPr lang="en-GB" altLang="en-US" dirty="0" err="1" smtClean="0"/>
              <a:t>intercostales</a:t>
            </a:r>
            <a:r>
              <a:rPr lang="en-GB" altLang="en-US" dirty="0" smtClean="0"/>
              <a:t> (Th1-Th11) and</a:t>
            </a:r>
            <a:r>
              <a:rPr lang="sr-Cyrl-RS" altLang="en-US" dirty="0" smtClean="0"/>
              <a:t> </a:t>
            </a:r>
            <a:r>
              <a:rPr lang="en-GB" altLang="en-US" dirty="0" smtClean="0"/>
              <a:t>n. </a:t>
            </a:r>
            <a:r>
              <a:rPr lang="en-GB" altLang="en-US" dirty="0" err="1" smtClean="0"/>
              <a:t>subcostalis</a:t>
            </a:r>
            <a:r>
              <a:rPr lang="en-GB" altLang="en-US" dirty="0" smtClean="0"/>
              <a:t> (Th12)</a:t>
            </a:r>
            <a:br>
              <a:rPr lang="en-GB" altLang="en-US" dirty="0" smtClean="0"/>
            </a:br>
            <a:r>
              <a:rPr lang="sr-Cyrl-RS" altLang="en-US" sz="2000" dirty="0" smtClean="0"/>
              <a:t>  - </a:t>
            </a:r>
            <a:r>
              <a:rPr lang="en-GB" altLang="en-US" sz="2000" dirty="0" smtClean="0"/>
              <a:t>innervation </a:t>
            </a:r>
            <a:r>
              <a:rPr lang="en-GB" altLang="en-US" sz="2000" dirty="0"/>
              <a:t>of the skin and muscles of the chest and abdomen walls</a:t>
            </a:r>
            <a:endParaRPr lang="sr-Cyrl-RS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7504" y="188913"/>
            <a:ext cx="9036496" cy="6624637"/>
          </a:xfrm>
        </p:spPr>
        <p:txBody>
          <a:bodyPr/>
          <a:lstStyle/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dirty="0" smtClean="0"/>
              <a:t>4)</a:t>
            </a:r>
            <a:r>
              <a:rPr lang="sr-Cyrl-RS" altLang="en-US" sz="2000" dirty="0" smtClean="0"/>
              <a:t> </a:t>
            </a:r>
            <a:r>
              <a:rPr lang="en-GB" altLang="en-US" dirty="0" smtClean="0"/>
              <a:t>plexus </a:t>
            </a:r>
            <a:r>
              <a:rPr lang="en-GB" altLang="en-US" dirty="0" err="1" smtClean="0"/>
              <a:t>lumbalis</a:t>
            </a:r>
            <a:r>
              <a:rPr lang="en-GB" altLang="en-US" dirty="0" smtClean="0"/>
              <a:t> (L1-L4)</a:t>
            </a:r>
          </a:p>
          <a:p>
            <a:pPr>
              <a:lnSpc>
                <a:spcPct val="80000"/>
              </a:lnSpc>
              <a:buNone/>
            </a:pPr>
            <a:r>
              <a:rPr lang="en-GB" altLang="en-US" sz="2000" dirty="0" smtClean="0"/>
              <a:t>	  - collateral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innervation of thigh muscles </a:t>
            </a:r>
            <a:r>
              <a:rPr lang="en-GB" altLang="en-US" sz="2000" dirty="0"/>
              <a:t>and abdominal muscles</a:t>
            </a:r>
            <a:endParaRPr lang="sr-Cyrl-RS" altLang="en-US" sz="2000" dirty="0" smtClean="0"/>
          </a:p>
          <a:p>
            <a:pPr>
              <a:lnSpc>
                <a:spcPct val="80000"/>
              </a:lnSpc>
              <a:buNone/>
            </a:pPr>
            <a:r>
              <a:rPr lang="sr-Cyrl-RS" altLang="en-US" sz="2000" dirty="0" smtClean="0"/>
              <a:t>	  - </a:t>
            </a:r>
            <a:r>
              <a:rPr lang="en-GB" altLang="en-US" sz="2000" dirty="0" smtClean="0"/>
              <a:t>terminal branches</a:t>
            </a:r>
            <a:r>
              <a:rPr lang="sr-Cyrl-RS" altLang="en-US" sz="2000" dirty="0" smtClean="0"/>
              <a:t>: </a:t>
            </a:r>
            <a:r>
              <a:rPr lang="en-GB" altLang="en-US" sz="2000" dirty="0"/>
              <a:t>innervation of skin and muscles of the </a:t>
            </a:r>
            <a:r>
              <a:rPr lang="en-GB" altLang="en-US" sz="2000" dirty="0" smtClean="0"/>
              <a:t>abdomen,</a:t>
            </a:r>
            <a:br>
              <a:rPr lang="en-GB" altLang="en-US" sz="2000" dirty="0" smtClean="0"/>
            </a:br>
            <a:r>
              <a:rPr lang="en-GB" altLang="en-US" sz="2000" dirty="0" smtClean="0"/>
              <a:t>    anterior </a:t>
            </a:r>
            <a:r>
              <a:rPr lang="en-GB" altLang="en-US" sz="2000" dirty="0"/>
              <a:t>and </a:t>
            </a:r>
            <a:r>
              <a:rPr lang="en-GB" altLang="en-US" sz="2000" dirty="0" smtClean="0"/>
              <a:t>medial compartment of thigh</a:t>
            </a:r>
            <a:r>
              <a:rPr lang="en-GB" altLang="en-US" sz="2000" dirty="0"/>
              <a:t>, skin of </a:t>
            </a:r>
            <a:r>
              <a:rPr lang="en-GB" altLang="en-US" sz="2000" dirty="0" smtClean="0"/>
              <a:t>medial side of </a:t>
            </a:r>
            <a:r>
              <a:rPr lang="en-GB" altLang="en-US" sz="2000" dirty="0"/>
              <a:t>lower leg</a:t>
            </a:r>
            <a:r>
              <a:rPr lang="sr-Cyrl-RS" altLang="en-US" sz="2000" dirty="0" smtClean="0"/>
              <a:t/>
            </a:r>
            <a:br>
              <a:rPr lang="sr-Cyrl-RS" altLang="en-US" sz="2000" dirty="0" smtClean="0"/>
            </a:br>
            <a:r>
              <a:rPr lang="sr-Cyrl-RS" altLang="en-US" sz="2000" dirty="0" smtClean="0"/>
              <a:t>	- </a:t>
            </a:r>
            <a:r>
              <a:rPr lang="en-GB" altLang="en-US" sz="2000" dirty="0" smtClean="0"/>
              <a:t>n. </a:t>
            </a:r>
            <a:r>
              <a:rPr lang="en-GB" altLang="en-US" sz="2000" dirty="0" err="1" smtClean="0"/>
              <a:t>iliohypogastricus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	- n. </a:t>
            </a:r>
            <a:r>
              <a:rPr lang="en-GB" altLang="en-US" sz="2000" dirty="0" err="1" smtClean="0"/>
              <a:t>ilioinguinalis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genitofemoralis</a:t>
            </a:r>
            <a:r>
              <a:rPr lang="en-GB" altLang="en-US" sz="2000" dirty="0" smtClean="0"/>
              <a:t/>
            </a:r>
            <a:br>
              <a:rPr lang="en-GB" altLang="en-US" sz="2000" dirty="0" smtClean="0"/>
            </a:br>
            <a:r>
              <a:rPr lang="en-GB" altLang="en-US" sz="2000" dirty="0" smtClean="0"/>
              <a:t>	- n. </a:t>
            </a:r>
            <a:r>
              <a:rPr lang="en-GB" altLang="en-US" sz="2000" dirty="0" err="1" smtClean="0"/>
              <a:t>cutaneus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femoris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lateralis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femoralis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obturatorius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dirty="0" smtClean="0"/>
              <a:t>5) plexus </a:t>
            </a:r>
            <a:r>
              <a:rPr lang="en-GB" altLang="en-US" dirty="0" err="1" smtClean="0"/>
              <a:t>sacralis</a:t>
            </a:r>
            <a:r>
              <a:rPr lang="en-GB" altLang="en-US" dirty="0" smtClean="0"/>
              <a:t> (L4-S3)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 - collateral branches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gluteal muscles, skin of posterior side of thigh</a:t>
            </a:r>
            <a:endParaRPr lang="sr-Cyrl-RS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dirty="0" smtClean="0"/>
              <a:t>		- </a:t>
            </a:r>
            <a:r>
              <a:rPr lang="en-GB" altLang="en-US" sz="2000" dirty="0" smtClean="0"/>
              <a:t>n. gluteus superior</a:t>
            </a:r>
            <a:br>
              <a:rPr lang="en-GB" altLang="en-US" sz="2000" dirty="0" smtClean="0"/>
            </a:br>
            <a:r>
              <a:rPr lang="en-GB" altLang="en-US" sz="2000" dirty="0" smtClean="0"/>
              <a:t>	- n. gluteus inferior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- n. </a:t>
            </a:r>
            <a:r>
              <a:rPr lang="en-GB" altLang="en-US" sz="2000" dirty="0" err="1" smtClean="0"/>
              <a:t>cutaneus</a:t>
            </a:r>
            <a:r>
              <a:rPr lang="en-GB" altLang="en-US" sz="2000" dirty="0" smtClean="0"/>
              <a:t> </a:t>
            </a:r>
            <a:r>
              <a:rPr lang="en-GB" altLang="en-US" sz="2000" dirty="0" err="1" smtClean="0"/>
              <a:t>femoris</a:t>
            </a:r>
            <a:r>
              <a:rPr lang="en-GB" altLang="en-US" sz="2000" dirty="0" smtClean="0"/>
              <a:t> posterior</a:t>
            </a:r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     - terminal branch</a:t>
            </a:r>
            <a:r>
              <a:rPr lang="sr-Cyrl-RS" altLang="en-US" sz="2000" dirty="0" smtClean="0"/>
              <a:t>: </a:t>
            </a:r>
            <a:r>
              <a:rPr lang="en-GB" altLang="en-US" sz="2000" dirty="0" smtClean="0"/>
              <a:t>muscles of posterior compartment of thigh, muscles of leg</a:t>
            </a:r>
            <a:br>
              <a:rPr lang="en-GB" altLang="en-US" sz="2000" dirty="0" smtClean="0"/>
            </a:br>
            <a:r>
              <a:rPr lang="en-GB" altLang="en-US" sz="2000" dirty="0" smtClean="0"/>
              <a:t>  and foot, skin of leg (except medial side) and skin of </a:t>
            </a:r>
            <a:r>
              <a:rPr lang="en-GB" altLang="en-US" sz="2000" dirty="0" err="1" smtClean="0"/>
              <a:t>thr</a:t>
            </a:r>
            <a:r>
              <a:rPr lang="en-GB" altLang="en-US" sz="2000" dirty="0" smtClean="0"/>
              <a:t> foot</a:t>
            </a:r>
            <a:endParaRPr lang="sr-Cyrl-RS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sr-Cyrl-RS" altLang="en-US" sz="2000" dirty="0" smtClean="0"/>
              <a:t>	   		- </a:t>
            </a:r>
            <a:r>
              <a:rPr lang="en-GB" altLang="en-US" sz="2000" dirty="0" smtClean="0"/>
              <a:t>n. </a:t>
            </a:r>
            <a:r>
              <a:rPr lang="en-GB" altLang="en-US" sz="2000" dirty="0" err="1" smtClean="0"/>
              <a:t>ischiadicus</a:t>
            </a:r>
            <a:r>
              <a:rPr lang="en-GB" altLang="en-US" sz="2000" dirty="0" smtClean="0"/>
              <a:t>: - n. </a:t>
            </a:r>
            <a:r>
              <a:rPr lang="en-GB" altLang="en-US" sz="2000" dirty="0" err="1" smtClean="0"/>
              <a:t>tibialis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sz="2000" dirty="0" smtClean="0"/>
              <a:t>				              - n. peroneus </a:t>
            </a:r>
            <a:r>
              <a:rPr lang="en-GB" altLang="en-US" sz="2000" dirty="0" err="1" smtClean="0"/>
              <a:t>communis</a:t>
            </a:r>
            <a:r>
              <a:rPr lang="en-GB" altLang="en-US" sz="2000" dirty="0" smtClean="0"/>
              <a:t> s. </a:t>
            </a:r>
            <a:r>
              <a:rPr lang="en-GB" altLang="en-US" sz="2000" dirty="0" err="1" smtClean="0"/>
              <a:t>fibularis</a:t>
            </a:r>
            <a:endParaRPr lang="en-GB" altLang="en-US" sz="2000" dirty="0" smtClean="0"/>
          </a:p>
          <a:p>
            <a:pPr>
              <a:lnSpc>
                <a:spcPct val="80000"/>
              </a:lnSpc>
              <a:buFont typeface="Wingdings 2" panose="05020102010507070707" pitchFamily="18" charset="2"/>
              <a:buNone/>
            </a:pPr>
            <a:r>
              <a:rPr lang="en-GB" altLang="en-US" dirty="0" smtClean="0"/>
              <a:t>6) plexus </a:t>
            </a:r>
            <a:r>
              <a:rPr lang="en-GB" altLang="en-US" dirty="0" err="1" smtClean="0"/>
              <a:t>pudendus</a:t>
            </a:r>
            <a:r>
              <a:rPr lang="en-GB" altLang="en-US" dirty="0" smtClean="0"/>
              <a:t> (S4-S5)</a:t>
            </a:r>
          </a:p>
          <a:p>
            <a:pPr>
              <a:lnSpc>
                <a:spcPct val="80000"/>
              </a:lnSpc>
              <a:buNone/>
            </a:pPr>
            <a:r>
              <a:rPr lang="en-GB" altLang="en-US" sz="2000" dirty="0" smtClean="0"/>
              <a:t>	- </a:t>
            </a:r>
            <a:r>
              <a:rPr lang="en-GB" altLang="en-US" sz="2000" dirty="0"/>
              <a:t>innervation of </a:t>
            </a:r>
            <a:r>
              <a:rPr lang="en-GB" altLang="en-US" sz="2000" dirty="0" smtClean="0"/>
              <a:t>the walls of pelvic cavity</a:t>
            </a:r>
            <a:endParaRPr lang="sr-Cyrl-RS" altLang="en-US" sz="20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sr-Latn-CS" altLang="en-US" sz="1800" smtClean="0"/>
              <a:t>K</a:t>
            </a:r>
            <a:r>
              <a:rPr lang="sr-Cyrl-CS" altLang="en-US" sz="1800" smtClean="0"/>
              <a:t>ичмена мождина</a:t>
            </a:r>
            <a:endParaRPr lang="en-US" altLang="en-US" sz="1800" smtClean="0"/>
          </a:p>
        </p:txBody>
      </p:sp>
      <p:pic>
        <p:nvPicPr>
          <p:cNvPr id="22531" name="Picture 3" descr="new-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952500"/>
            <a:ext cx="894397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Oval 3"/>
          <p:cNvSpPr>
            <a:spLocks noChangeArrowheads="1"/>
          </p:cNvSpPr>
          <p:nvPr/>
        </p:nvSpPr>
        <p:spPr bwMode="auto">
          <a:xfrm>
            <a:off x="0" y="2071688"/>
            <a:ext cx="928688" cy="642937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2533" name="Rectangle 2"/>
          <p:cNvSpPr>
            <a:spLocks noGrp="1" noChangeArrowheads="1"/>
          </p:cNvSpPr>
          <p:nvPr/>
        </p:nvSpPr>
        <p:spPr bwMode="auto">
          <a:xfrm>
            <a:off x="2000250" y="66675"/>
            <a:ext cx="5357813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bIns="0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187450"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1462088"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4400">
                <a:solidFill>
                  <a:schemeClr val="tx2"/>
                </a:solidFill>
              </a:rPr>
              <a:t>Ganglion spinale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7" t="3270" r="37685" b="37993"/>
          <a:stretch>
            <a:fillRect/>
          </a:stretch>
        </p:blipFill>
        <p:spPr bwMode="auto">
          <a:xfrm>
            <a:off x="611188" y="357188"/>
            <a:ext cx="8004175" cy="6415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Oval 2"/>
          <p:cNvSpPr>
            <a:spLocks noChangeArrowheads="1"/>
          </p:cNvSpPr>
          <p:nvPr/>
        </p:nvSpPr>
        <p:spPr bwMode="auto">
          <a:xfrm>
            <a:off x="3429000" y="3071813"/>
            <a:ext cx="928688" cy="642937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3556" name="Oval 3"/>
          <p:cNvSpPr>
            <a:spLocks noChangeArrowheads="1"/>
          </p:cNvSpPr>
          <p:nvPr/>
        </p:nvSpPr>
        <p:spPr bwMode="auto">
          <a:xfrm>
            <a:off x="3286125" y="4000500"/>
            <a:ext cx="928688" cy="642938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  <p:sp>
        <p:nvSpPr>
          <p:cNvPr id="23557" name="TextBox 4"/>
          <p:cNvSpPr txBox="1">
            <a:spLocks noChangeArrowheads="1"/>
          </p:cNvSpPr>
          <p:nvPr/>
        </p:nvSpPr>
        <p:spPr bwMode="auto">
          <a:xfrm>
            <a:off x="899592" y="980728"/>
            <a:ext cx="16209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1800" b="1" dirty="0" smtClean="0">
                <a:latin typeface="Arial" panose="020B0604020202020204" pitchFamily="34" charset="0"/>
              </a:rPr>
              <a:t>Head ganglia</a:t>
            </a:r>
            <a:endParaRPr lang="sr-Latn-CS" altLang="en-US" sz="1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01663" y="548680"/>
            <a:ext cx="8229600" cy="50482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2500" b="1" i="1" dirty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Functional division of the nervous system</a:t>
            </a:r>
            <a:endParaRPr lang="en-US" sz="2500" b="1" dirty="0" smtClean="0">
              <a:solidFill>
                <a:srgbClr val="B45F0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457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13937" y="1484784"/>
            <a:ext cx="5882081" cy="5373216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2000" b="1" i="1" dirty="0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Somatic nervous system</a:t>
            </a:r>
            <a:endParaRPr lang="en-US" altLang="en-US" sz="2000" b="1" i="1" dirty="0" smtClean="0">
              <a:solidFill>
                <a:srgbClr val="B45F0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Connection between the body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and external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environment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en-GB" sz="2000" b="1" dirty="0" smtClean="0">
                <a:latin typeface="Constantia" panose="02030602050306030303" pitchFamily="18" charset="0"/>
              </a:rPr>
              <a:t>The </a:t>
            </a:r>
            <a:r>
              <a:rPr lang="en-GB" sz="2000" b="1" dirty="0">
                <a:latin typeface="Constantia" panose="02030602050306030303" pitchFamily="18" charset="0"/>
              </a:rPr>
              <a:t>somatic nervous system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 smtClean="0">
                <a:latin typeface="Constantia" panose="02030602050306030303" pitchFamily="18" charset="0"/>
              </a:rPr>
              <a:t>   consists of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r>
              <a:rPr lang="en-GB" sz="2000" b="1" dirty="0">
                <a:latin typeface="Constantia" panose="02030602050306030303" pitchFamily="18" charset="0"/>
                <a:hlinkClick r:id="rId3" tooltip="Sensory nerve"/>
              </a:rPr>
              <a:t>sensory nerves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endParaRPr lang="en-GB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carrying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r>
              <a:rPr lang="en-GB" sz="2000" b="1" dirty="0" smtClean="0">
                <a:latin typeface="Constantia" panose="02030602050306030303" pitchFamily="18" charset="0"/>
                <a:hlinkClick r:id="rId4" tooltip="Afferent nerve fiber"/>
              </a:rPr>
              <a:t>afferent </a:t>
            </a:r>
            <a:r>
              <a:rPr lang="en-GB" sz="2000" b="1" dirty="0">
                <a:latin typeface="Constantia" panose="02030602050306030303" pitchFamily="18" charset="0"/>
                <a:hlinkClick r:id="rId4" tooltip="Afferent nerve fiber"/>
              </a:rPr>
              <a:t>nerve </a:t>
            </a:r>
            <a:r>
              <a:rPr lang="en-GB" sz="2000" b="1" dirty="0" err="1">
                <a:latin typeface="Constantia" panose="02030602050306030303" pitchFamily="18" charset="0"/>
                <a:hlinkClick r:id="rId4" tooltip="Afferent nerve fiber"/>
              </a:rPr>
              <a:t>fibers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endParaRPr lang="en-GB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that relay sensation from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external environment and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  <a:hlinkClick r:id="rId5" tooltip="Motor nerve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  <a:hlinkClick r:id="rId5" tooltip="Motor nerve"/>
              </a:rPr>
              <a:t>  motor nerves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r>
              <a:rPr lang="en-GB" sz="2000" b="1" dirty="0" smtClean="0">
                <a:latin typeface="Constantia" panose="02030602050306030303" pitchFamily="18" charset="0"/>
              </a:rPr>
              <a:t>carrying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endParaRPr lang="en-GB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  <a:hlinkClick r:id="rId6" tooltip="Efferent nerve fiber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  <a:hlinkClick r:id="rId6" tooltip="Efferent nerve fiber"/>
              </a:rPr>
              <a:t>  efferent </a:t>
            </a:r>
            <a:r>
              <a:rPr lang="en-GB" sz="2000" b="1" dirty="0">
                <a:latin typeface="Constantia" panose="02030602050306030303" pitchFamily="18" charset="0"/>
                <a:hlinkClick r:id="rId6" tooltip="Efferent nerve fiber"/>
              </a:rPr>
              <a:t>nerve </a:t>
            </a:r>
            <a:r>
              <a:rPr lang="en-GB" sz="2000" b="1" dirty="0" err="1">
                <a:latin typeface="Constantia" panose="02030602050306030303" pitchFamily="18" charset="0"/>
                <a:hlinkClick r:id="rId6" tooltip="Efferent nerve fiber"/>
              </a:rPr>
              <a:t>fibers</a:t>
            </a:r>
            <a:r>
              <a:rPr lang="en-GB" sz="2000" b="1" dirty="0">
                <a:latin typeface="Constantia" panose="02030602050306030303" pitchFamily="18" charset="0"/>
              </a:rPr>
              <a:t> </a:t>
            </a:r>
            <a:endParaRPr lang="en-GB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that </a:t>
            </a:r>
            <a:r>
              <a:rPr lang="en-GB" sz="2000" b="1" dirty="0">
                <a:latin typeface="Constantia" panose="02030602050306030303" pitchFamily="18" charset="0"/>
              </a:rPr>
              <a:t>relay motor commands </a:t>
            </a:r>
            <a:endParaRPr lang="en-GB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from </a:t>
            </a:r>
            <a:r>
              <a:rPr lang="en-GB" sz="2000" b="1" dirty="0">
                <a:latin typeface="Constantia" panose="02030602050306030303" pitchFamily="18" charset="0"/>
              </a:rPr>
              <a:t>the CNS to </a:t>
            </a:r>
            <a:r>
              <a:rPr lang="en-GB" sz="2000" b="1" dirty="0" smtClean="0">
                <a:latin typeface="Constantia" panose="02030602050306030303" pitchFamily="18" charset="0"/>
              </a:rPr>
              <a:t>stimulate</a:t>
            </a:r>
            <a:endParaRPr lang="en-GB" sz="2000" b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voluntary </a:t>
            </a:r>
            <a:r>
              <a:rPr lang="en-GB" sz="2000" b="1" dirty="0" smtClean="0">
                <a:latin typeface="Constantia" panose="02030602050306030303" pitchFamily="18" charset="0"/>
                <a:hlinkClick r:id="rId7" tooltip="Muscle contraction"/>
              </a:rPr>
              <a:t>muscle </a:t>
            </a:r>
            <a:r>
              <a:rPr lang="en-GB" sz="2000" b="1" dirty="0">
                <a:latin typeface="Constantia" panose="02030602050306030303" pitchFamily="18" charset="0"/>
                <a:hlinkClick r:id="rId7" tooltip="Muscle contraction"/>
              </a:rPr>
              <a:t>contraction</a:t>
            </a:r>
            <a:r>
              <a:rPr lang="en-GB" sz="2000" b="1" dirty="0" smtClean="0">
                <a:latin typeface="Constantia" panose="02030602050306030303" pitchFamily="18" charset="0"/>
              </a:rPr>
              <a:t>.</a:t>
            </a: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24580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39952" y="1484784"/>
            <a:ext cx="5004048" cy="504056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2000" b="1" i="1" dirty="0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Vegetative (autonomic) nervous system</a:t>
            </a:r>
            <a:r>
              <a:rPr lang="en-US" altLang="en-US" sz="2000" b="1" i="1" dirty="0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With </a:t>
            </a:r>
            <a:r>
              <a:rPr lang="en-GB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the cooperation of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endocrine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system, </a:t>
            </a:r>
            <a:r>
              <a:rPr lang="en-GB" sz="2000" b="1" dirty="0">
                <a:latin typeface="Constantia" panose="02030602050306030303" pitchFamily="18" charset="0"/>
              </a:rPr>
              <a:t>regulates </a:t>
            </a:r>
            <a:r>
              <a:rPr lang="en-GB" sz="2000" b="1" dirty="0" smtClean="0">
                <a:latin typeface="Constantia" panose="02030602050306030303" pitchFamily="18" charset="0"/>
              </a:rPr>
              <a:t>involuntary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physiologic </a:t>
            </a:r>
            <a:r>
              <a:rPr lang="en-GB" sz="2000" b="1" dirty="0">
                <a:latin typeface="Constantia" panose="02030602050306030303" pitchFamily="18" charset="0"/>
              </a:rPr>
              <a:t>processes including </a:t>
            </a:r>
            <a:r>
              <a:rPr lang="en-GB" sz="2000" b="1" dirty="0" smtClean="0">
                <a:latin typeface="Constantia" panose="02030602050306030303" pitchFamily="18" charset="0"/>
              </a:rPr>
              <a:t>heart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rate</a:t>
            </a:r>
            <a:r>
              <a:rPr lang="en-GB" sz="2000" b="1" dirty="0">
                <a:latin typeface="Constantia" panose="02030602050306030303" pitchFamily="18" charset="0"/>
              </a:rPr>
              <a:t>, blood pressure, </a:t>
            </a:r>
            <a:r>
              <a:rPr lang="en-GB" sz="2000" b="1" dirty="0" smtClean="0">
                <a:latin typeface="Constantia" panose="02030602050306030303" pitchFamily="18" charset="0"/>
              </a:rPr>
              <a:t>respiration,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sz="2000" b="1" dirty="0">
                <a:latin typeface="Constantia" panose="02030602050306030303" pitchFamily="18" charset="0"/>
              </a:rPr>
              <a:t> </a:t>
            </a:r>
            <a:r>
              <a:rPr lang="en-GB" sz="2000" b="1" dirty="0" smtClean="0">
                <a:latin typeface="Constantia" panose="02030602050306030303" pitchFamily="18" charset="0"/>
              </a:rPr>
              <a:t>  digestion</a:t>
            </a:r>
            <a:r>
              <a:rPr lang="en-GB" sz="2000" b="1" dirty="0">
                <a:latin typeface="Constantia" panose="02030602050306030303" pitchFamily="18" charset="0"/>
              </a:rPr>
              <a:t>, and sexual arousal.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- </a:t>
            </a: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It is not under the influence of the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human will </a:t>
            </a: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and consciousness.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Divisions: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 * </a:t>
            </a:r>
            <a:r>
              <a:rPr lang="en-U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PARS SYMPATHICUS</a:t>
            </a: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20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2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   * PARS PARASYMPATICUS</a:t>
            </a:r>
            <a:endParaRPr lang="en-US" sz="2000" b="1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5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45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57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7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457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9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0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458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458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458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458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458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50825" y="1341438"/>
            <a:ext cx="8713788" cy="518318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GB" altLang="en-US" sz="2400" b="1" i="1" dirty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Vegetative (autonomic) nervous </a:t>
            </a:r>
            <a:r>
              <a:rPr lang="en-GB" altLang="en-US" sz="2400" b="1" i="1" dirty="0" smtClean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system</a:t>
            </a:r>
          </a:p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/>
            </a:r>
            <a:b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0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a)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sympathetic part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(pars </a:t>
            </a:r>
            <a:r>
              <a:rPr lang="en-US" altLang="en-US" sz="2400" dirty="0" err="1" smtClean="0">
                <a:solidFill>
                  <a:schemeClr val="tx2"/>
                </a:solidFill>
                <a:latin typeface="Constantia" panose="02030602050306030303" pitchFamily="18" charset="0"/>
              </a:rPr>
              <a:t>sympathica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)</a:t>
            </a:r>
            <a:b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/>
            </a:r>
            <a:b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	</a:t>
            </a:r>
            <a:r>
              <a:rPr lang="en-US" altLang="en-US" sz="2400" dirty="0" smtClean="0">
                <a:latin typeface="Constantia" panose="02030602050306030303" pitchFamily="18" charset="0"/>
              </a:rPr>
              <a:t>- </a:t>
            </a:r>
            <a:r>
              <a:rPr lang="en-GB" altLang="en-US" sz="2400" u="sng" dirty="0" smtClean="0">
                <a:latin typeface="Constantia" panose="02030602050306030303" pitchFamily="18" charset="0"/>
              </a:rPr>
              <a:t>sympathetic centre</a:t>
            </a:r>
            <a:r>
              <a:rPr lang="en-US" altLang="en-US" sz="2400" dirty="0" smtClean="0">
                <a:latin typeface="Constantia" panose="02030602050306030303" pitchFamily="18" charset="0"/>
              </a:rPr>
              <a:t>:</a:t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en-US" altLang="en-US" sz="2400" dirty="0" smtClean="0">
                <a:latin typeface="Constantia" panose="02030602050306030303" pitchFamily="18" charset="0"/>
              </a:rPr>
              <a:t>           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lateral column of spinal cord from the </a:t>
            </a:r>
            <a:r>
              <a:rPr lang="en-US" altLang="en-US" sz="2400" dirty="0" smtClean="0">
                <a:latin typeface="Constantia" panose="02030602050306030303" pitchFamily="18" charset="0"/>
              </a:rPr>
              <a:t>C8 – L2</a:t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en-US" altLang="en-US" sz="2400" dirty="0" smtClean="0">
                <a:latin typeface="Constantia" panose="02030602050306030303" pitchFamily="18" charset="0"/>
              </a:rPr>
              <a:t>             segment of spinal cord</a:t>
            </a:r>
          </a:p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/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sr-Cyrl-C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б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parasympathetic part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 (pars </a:t>
            </a:r>
            <a:r>
              <a:rPr lang="en-US" altLang="en-US" sz="2400" dirty="0" err="1" smtClean="0">
                <a:solidFill>
                  <a:schemeClr val="tx2"/>
                </a:solidFill>
                <a:latin typeface="Constantia" panose="02030602050306030303" pitchFamily="18" charset="0"/>
              </a:rPr>
              <a:t>parasymphatica</a:t>
            </a: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)</a:t>
            </a:r>
            <a:b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4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	 </a:t>
            </a:r>
            <a:r>
              <a:rPr lang="en-US" altLang="en-US" sz="2400" dirty="0" smtClean="0">
                <a:latin typeface="Constantia" panose="02030602050306030303" pitchFamily="18" charset="0"/>
              </a:rPr>
              <a:t>- </a:t>
            </a:r>
            <a:r>
              <a:rPr lang="en-GB" altLang="en-US" sz="2400" u="sng" dirty="0" smtClean="0">
                <a:latin typeface="Constantia" panose="02030602050306030303" pitchFamily="18" charset="0"/>
              </a:rPr>
              <a:t>parasympathetic centre</a:t>
            </a:r>
            <a:r>
              <a:rPr lang="en-US" altLang="en-US" sz="2400" dirty="0" smtClean="0">
                <a:latin typeface="Constantia" panose="02030602050306030303" pitchFamily="18" charset="0"/>
              </a:rPr>
              <a:t>: </a:t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en-US" altLang="en-US" sz="2400" dirty="0" smtClean="0">
                <a:latin typeface="Constantia" panose="02030602050306030303" pitchFamily="18" charset="0"/>
              </a:rPr>
              <a:t>           - </a:t>
            </a:r>
            <a:r>
              <a:rPr lang="en-GB" altLang="en-US" sz="2400" dirty="0">
                <a:latin typeface="Constantia" panose="02030602050306030303" pitchFamily="18" charset="0"/>
              </a:rPr>
              <a:t>lateral column of spinal cord from the </a:t>
            </a:r>
            <a:r>
              <a:rPr lang="en-US" altLang="en-US" sz="2400" dirty="0" smtClean="0">
                <a:latin typeface="Constantia" panose="02030602050306030303" pitchFamily="18" charset="0"/>
              </a:rPr>
              <a:t>S2 </a:t>
            </a:r>
            <a:r>
              <a:rPr lang="en-US" altLang="en-US" sz="2400" dirty="0">
                <a:latin typeface="Constantia" panose="02030602050306030303" pitchFamily="18" charset="0"/>
              </a:rPr>
              <a:t>– </a:t>
            </a:r>
            <a:r>
              <a:rPr lang="en-US" altLang="en-US" sz="2400" dirty="0" smtClean="0">
                <a:latin typeface="Constantia" panose="02030602050306030303" pitchFamily="18" charset="0"/>
              </a:rPr>
              <a:t>S4</a:t>
            </a:r>
            <a:r>
              <a:rPr lang="en-US" altLang="en-US" sz="2400" dirty="0">
                <a:latin typeface="Constantia" panose="02030602050306030303" pitchFamily="18" charset="0"/>
              </a:rPr>
              <a:t/>
            </a:r>
            <a:br>
              <a:rPr lang="en-US" altLang="en-US" sz="2400" dirty="0">
                <a:latin typeface="Constantia" panose="02030602050306030303" pitchFamily="18" charset="0"/>
              </a:rPr>
            </a:br>
            <a:r>
              <a:rPr lang="en-US" altLang="en-US" sz="2400" dirty="0">
                <a:latin typeface="Constantia" panose="02030602050306030303" pitchFamily="18" charset="0"/>
              </a:rPr>
              <a:t>             segment of spinal cord</a:t>
            </a:r>
          </a:p>
          <a:p>
            <a:pPr marL="609600" indent="-609600" eaLnBrk="1" hangingPunct="1">
              <a:lnSpc>
                <a:spcPct val="90000"/>
              </a:lnSpc>
              <a:buFont typeface="Wingdings 2" panose="05020102010507070707" pitchFamily="18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/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en-US" altLang="en-US" sz="2400" dirty="0" smtClean="0">
                <a:latin typeface="Constantia" panose="02030602050306030303" pitchFamily="18" charset="0"/>
              </a:rPr>
              <a:t>         - in 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truncus</a:t>
            </a:r>
            <a:r>
              <a:rPr lang="en-GB" altLang="en-US" sz="2400" dirty="0" smtClean="0">
                <a:latin typeface="Constantia" panose="02030602050306030303" pitchFamily="18" charset="0"/>
              </a:rPr>
              <a:t> 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cerebri</a:t>
            </a:r>
            <a:r>
              <a:rPr lang="en-GB" altLang="en-US" sz="2400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dirty="0" smtClean="0">
                <a:latin typeface="Constantia" panose="02030602050306030303" pitchFamily="18" charset="0"/>
              </a:rPr>
              <a:t>– </a:t>
            </a:r>
            <a:r>
              <a:rPr lang="en-GB" altLang="en-US" sz="2400" dirty="0" smtClean="0">
                <a:latin typeface="Constantia" panose="02030602050306030303" pitchFamily="18" charset="0"/>
              </a:rPr>
              <a:t>parasympathetic nuclei of </a:t>
            </a:r>
            <a:r>
              <a:rPr lang="en-US" altLang="en-US" sz="2400" dirty="0" smtClean="0">
                <a:latin typeface="Constantia" panose="02030602050306030303" pitchFamily="18" charset="0"/>
              </a:rPr>
              <a:t>III, VII,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/>
            </a:r>
            <a:br>
              <a:rPr lang="sr-Cyrl-CS" altLang="en-US" sz="2400" dirty="0" smtClean="0">
                <a:latin typeface="Constantia" panose="02030602050306030303" pitchFamily="18" charset="0"/>
              </a:rPr>
            </a:br>
            <a:r>
              <a:rPr lang="sr-Cyrl-CS" altLang="en-US" sz="2400" dirty="0" smtClean="0">
                <a:latin typeface="Constantia" panose="02030602050306030303" pitchFamily="18" charset="0"/>
              </a:rPr>
              <a:t>             </a:t>
            </a:r>
            <a:r>
              <a:rPr lang="en-US" altLang="en-US" sz="2400" dirty="0" smtClean="0">
                <a:latin typeface="Constantia" panose="02030602050306030303" pitchFamily="18" charset="0"/>
              </a:rPr>
              <a:t>IX, X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cranial nerve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096963"/>
            <a:ext cx="9144000" cy="5761037"/>
          </a:xfrm>
        </p:spPr>
        <p:txBody>
          <a:bodyPr/>
          <a:lstStyle/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GB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Main </a:t>
            </a:r>
            <a:r>
              <a:rPr lang="en-GB" altLang="en-US" sz="2800" b="1" i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functions of the nervous system </a:t>
            </a:r>
            <a:r>
              <a:rPr lang="en-US" altLang="en-US" sz="2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en-GB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Sensory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endParaRPr 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</a:t>
            </a:r>
            <a:r>
              <a:rPr lang="en-US" altLang="en-US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changes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in the body and the external environment are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registered</a:t>
            </a:r>
            <a:r>
              <a:rPr lang="en-US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by sensory part of nervous system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en-GB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Integrative</a:t>
            </a:r>
            <a:r>
              <a:rPr lang="en-U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(</a:t>
            </a:r>
            <a:r>
              <a:rPr lang="en-GB" altLang="en-US" sz="2800" b="1" dirty="0" err="1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asociative</a:t>
            </a:r>
            <a:r>
              <a:rPr lang="sr-Cyrl-RS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endParaRPr lang="en-US" sz="2800" b="1" dirty="0" smtClean="0">
              <a:solidFill>
                <a:srgbClr val="2626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received stimuli are </a:t>
            </a:r>
            <a:r>
              <a:rPr lang="en-GB" altLang="en-US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analyzed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;</a:t>
            </a: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endParaRPr lang="en-US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defRPr/>
            </a:pPr>
            <a:r>
              <a:rPr lang="en-GB" altLang="en-US" sz="28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Motor</a:t>
            </a:r>
            <a:r>
              <a:rPr lang="en-US" altLang="en-US" sz="2400" b="1" dirty="0" smtClean="0">
                <a:solidFill>
                  <a:srgbClr val="2626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endParaRPr lang="en-US" sz="2400" b="1" dirty="0" smtClean="0">
              <a:solidFill>
                <a:srgbClr val="26262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responses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to </a:t>
            </a:r>
            <a:r>
              <a:rPr lang="en-GB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stimuli by </a:t>
            </a:r>
            <a:r>
              <a:rPr lang="en-GB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controlled muscle contraction or glandular secretion</a:t>
            </a:r>
            <a:r>
              <a:rPr lang="en-US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.</a:t>
            </a:r>
            <a:endParaRPr lang="en-US" sz="2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21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/>
          <a:stretch>
            <a:fillRect/>
          </a:stretch>
        </p:blipFill>
        <p:spPr bwMode="auto">
          <a:xfrm>
            <a:off x="642938" y="1457325"/>
            <a:ext cx="792321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214563" y="714375"/>
            <a:ext cx="587455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marL="609600" indent="-609600" eaLnBrk="1" hangingPunct="1">
              <a:lnSpc>
                <a:spcPct val="90000"/>
              </a:lnSpc>
              <a:buNone/>
            </a:pPr>
            <a:r>
              <a:rPr lang="en-GB" altLang="en-US" sz="2400" b="1" i="1" dirty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Vegetative (autonomic) nervous system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333546" y="578319"/>
            <a:ext cx="6804025" cy="1143000"/>
          </a:xfrm>
        </p:spPr>
        <p:txBody>
          <a:bodyPr/>
          <a:lstStyle/>
          <a:p>
            <a:pPr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Morphology of Neuron</a:t>
            </a:r>
            <a:r>
              <a:rPr lang="hr-HR" altLang="en-US" sz="2800" dirty="0" smtClean="0">
                <a:latin typeface="Constantia" panose="02030602050306030303" pitchFamily="18" charset="0"/>
              </a:rPr>
              <a:t>:</a:t>
            </a:r>
            <a:endParaRPr lang="en-GB" altLang="en-US" sz="2800" dirty="0" smtClean="0">
              <a:latin typeface="Constantia" panose="02030602050306030303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0" y="1704590"/>
            <a:ext cx="4643437" cy="1510481"/>
          </a:xfrm>
        </p:spPr>
        <p:txBody>
          <a:bodyPr/>
          <a:lstStyle/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body</a:t>
            </a:r>
            <a:r>
              <a:rPr lang="hr-HR" altLang="en-US" sz="2400" dirty="0" smtClean="0">
                <a:latin typeface="Constantia" panose="02030602050306030303" pitchFamily="18" charset="0"/>
              </a:rPr>
              <a:t> </a:t>
            </a:r>
            <a:r>
              <a:rPr lang="hr-HR" altLang="en-US" sz="2400" i="1" dirty="0" smtClean="0">
                <a:latin typeface="Constantia" panose="02030602050306030303" pitchFamily="18" charset="0"/>
              </a:rPr>
              <a:t>(soma)</a:t>
            </a: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axon</a:t>
            </a:r>
            <a:endParaRPr lang="hr-HR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>
                <a:latin typeface="Constantia" panose="02030602050306030303" pitchFamily="18" charset="0"/>
              </a:rPr>
              <a:t>o</a:t>
            </a:r>
            <a:r>
              <a:rPr lang="en-GB" altLang="en-US" sz="2400" dirty="0" smtClean="0">
                <a:latin typeface="Constantia" panose="02030602050306030303" pitchFamily="18" charset="0"/>
              </a:rPr>
              <a:t>ne or many dendrites</a:t>
            </a:r>
          </a:p>
        </p:txBody>
      </p:sp>
      <p:pic>
        <p:nvPicPr>
          <p:cNvPr id="28676" name="Picture 4" descr="neu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312" y="3215071"/>
            <a:ext cx="5689600" cy="358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8677" name="Picture 8" descr="C:\AAALaboratorijZaNeuroMorfometriju\AAAMladiZnanstvenici\Sanja\BIOLOSKA\Knjiga\male slike\02-1.gif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492375"/>
            <a:ext cx="2954338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720746" y="96838"/>
            <a:ext cx="7883701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STRUCTURE OF CENTRAL NERVOUS SYSTEM</a:t>
            </a:r>
            <a:endParaRPr lang="en-US" sz="2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548680"/>
            <a:ext cx="9180512" cy="64087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GREY MATTER </a:t>
            </a:r>
            <a:r>
              <a:rPr lang="en-U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(SUBSTANTIA GRISEA)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neuronal body</a:t>
            </a:r>
            <a:r>
              <a:rPr lang="en-US" altLang="en-US" sz="1800" dirty="0" smtClean="0">
                <a:latin typeface="Constantia" panose="02030602050306030303" pitchFamily="18" charset="0"/>
              </a:rPr>
              <a:t>,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neuroglia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grey matter </a:t>
            </a:r>
            <a:r>
              <a:rPr lang="en-GB" altLang="en-US" sz="1800" dirty="0">
                <a:latin typeface="Constantia" panose="02030602050306030303" pitchFamily="18" charset="0"/>
              </a:rPr>
              <a:t>on 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surface of telencephalon and cerebellum, </a:t>
            </a:r>
            <a:r>
              <a:rPr lang="en-GB" altLang="en-US" sz="1800" dirty="0">
                <a:latin typeface="Constantia" panose="02030602050306030303" pitchFamily="18" charset="0"/>
              </a:rPr>
              <a:t>forms the cortex </a:t>
            </a:r>
            <a:r>
              <a:rPr lang="en-GB" altLang="en-US" sz="1800" dirty="0" smtClean="0">
                <a:latin typeface="Constantia" panose="02030602050306030303" pitchFamily="18" charset="0"/>
              </a:rPr>
              <a:t>of</a:t>
            </a:r>
            <a:br>
              <a:rPr lang="en-GB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telencephalon and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cerebellum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(cortex</a:t>
            </a: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sz="1800" dirty="0" smtClean="0">
                <a:latin typeface="Constantia" panose="02030602050306030303" pitchFamily="18" charset="0"/>
              </a:rPr>
              <a:t> et cortex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cerebelli</a:t>
            </a:r>
            <a:r>
              <a:rPr lang="en-US" altLang="en-US" sz="18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grey </a:t>
            </a:r>
            <a:r>
              <a:rPr lang="en-GB" altLang="en-US" sz="1800" dirty="0">
                <a:latin typeface="Constantia" panose="02030602050306030303" pitchFamily="18" charset="0"/>
              </a:rPr>
              <a:t>matter in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the deep part of central nervous system, forms</a:t>
            </a:r>
            <a:r>
              <a:rPr lang="en-US" altLang="en-US" sz="1800" dirty="0" smtClean="0">
                <a:latin typeface="Constantia" panose="02030602050306030303" pitchFamily="18" charset="0"/>
              </a:rPr>
              <a:t>: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in spinal cord: column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columnae</a:t>
            </a:r>
            <a:r>
              <a:rPr lang="en-US" altLang="en-US" sz="18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in other parts: nuclei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(nuclei)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reticular formation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formatio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reticularis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– </a:t>
            </a:r>
            <a:r>
              <a:rPr lang="en-GB" altLang="en-US" sz="1800" dirty="0" smtClean="0">
                <a:latin typeface="Constantia" panose="02030602050306030303" pitchFamily="18" charset="0"/>
              </a:rPr>
              <a:t>“islands” of grey matter, divided</a:t>
            </a:r>
            <a:br>
              <a:rPr lang="en-GB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  with white matter, in the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truncus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sz="1800" dirty="0" smtClean="0">
                <a:latin typeface="Constantia" panose="02030602050306030303" pitchFamily="18" charset="0"/>
              </a:rPr>
              <a:t/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WHITE MATTER (SUBSTANTIA ALBA)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made up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myelinated</a:t>
            </a:r>
            <a:r>
              <a:rPr lang="en-GB" altLang="en-US" sz="1800" dirty="0" smtClean="0">
                <a:latin typeface="Constantia" panose="02030602050306030303" pitchFamily="18" charset="0"/>
              </a:rPr>
              <a:t> axons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>
                <a:latin typeface="Constantia" panose="02030602050306030303" pitchFamily="18" charset="0"/>
              </a:rPr>
              <a:t>systematized into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pathways of CNS</a:t>
            </a:r>
            <a:r>
              <a:rPr lang="en-US" altLang="en-US" sz="18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1)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association pathways - </a:t>
            </a:r>
            <a:r>
              <a:rPr lang="en-GB" sz="1800" dirty="0" err="1">
                <a:latin typeface="Constantia" panose="02030602050306030303" pitchFamily="18" charset="0"/>
              </a:rPr>
              <a:t>intrahemispheric</a:t>
            </a:r>
            <a:r>
              <a:rPr lang="en-GB" sz="1800" dirty="0">
                <a:latin typeface="Constantia" panose="02030602050306030303" pitchFamily="18" charset="0"/>
              </a:rPr>
              <a:t> </a:t>
            </a:r>
            <a:r>
              <a:rPr lang="en-GB" sz="1800" dirty="0" err="1">
                <a:latin typeface="Constantia" panose="02030602050306030303" pitchFamily="18" charset="0"/>
              </a:rPr>
              <a:t>fibers</a:t>
            </a:r>
            <a:r>
              <a:rPr lang="en-GB" sz="1800" dirty="0">
                <a:latin typeface="Constantia" panose="02030602050306030303" pitchFamily="18" charset="0"/>
              </a:rPr>
              <a:t> interconnecting different </a:t>
            </a:r>
            <a:r>
              <a:rPr lang="en-GB" sz="1800" dirty="0" smtClean="0">
                <a:latin typeface="Constantia" panose="02030602050306030303" pitchFamily="18" charset="0"/>
              </a:rPr>
              <a:t>cortical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sz="1800" dirty="0">
                <a:latin typeface="Constantia" panose="02030602050306030303" pitchFamily="18" charset="0"/>
              </a:rPr>
              <a:t> </a:t>
            </a:r>
            <a:r>
              <a:rPr lang="en-GB" sz="1800" dirty="0" smtClean="0">
                <a:latin typeface="Constantia" panose="02030602050306030303" pitchFamily="18" charset="0"/>
              </a:rPr>
              <a:t>                                                          regions </a:t>
            </a:r>
            <a:r>
              <a:rPr lang="en-GB" sz="1800" dirty="0">
                <a:latin typeface="Constantia" panose="02030602050306030303" pitchFamily="18" charset="0"/>
              </a:rPr>
              <a:t>of each cerebral </a:t>
            </a:r>
            <a:r>
              <a:rPr lang="en-GB" sz="1800" dirty="0" smtClean="0">
                <a:latin typeface="Constantia" panose="02030602050306030303" pitchFamily="18" charset="0"/>
              </a:rPr>
              <a:t>hemisphere or parts of same half</a:t>
            </a:r>
            <a:br>
              <a:rPr lang="en-GB" sz="1800" dirty="0" smtClean="0">
                <a:latin typeface="Constantia" panose="02030602050306030303" pitchFamily="18" charset="0"/>
              </a:rPr>
            </a:br>
            <a:r>
              <a:rPr lang="en-GB" sz="1800" dirty="0" smtClean="0">
                <a:latin typeface="Constantia" panose="02030602050306030303" pitchFamily="18" charset="0"/>
              </a:rPr>
              <a:t>                                                     of spinal cord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2)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commissural pathways - </a:t>
            </a:r>
            <a:r>
              <a:rPr lang="en-GB" sz="1800" dirty="0" err="1" smtClean="0">
                <a:latin typeface="Constantia" panose="02030602050306030303" pitchFamily="18" charset="0"/>
              </a:rPr>
              <a:t>interhemispheric</a:t>
            </a:r>
            <a:r>
              <a:rPr lang="en-GB" sz="1800" dirty="0" smtClean="0">
                <a:latin typeface="Constantia" panose="02030602050306030303" pitchFamily="18" charset="0"/>
              </a:rPr>
              <a:t> </a:t>
            </a:r>
            <a:r>
              <a:rPr lang="en-GB" sz="1800" dirty="0" err="1">
                <a:latin typeface="Constantia" panose="02030602050306030303" pitchFamily="18" charset="0"/>
              </a:rPr>
              <a:t>fibers</a:t>
            </a:r>
            <a:r>
              <a:rPr lang="en-GB" sz="1800" dirty="0">
                <a:latin typeface="Constantia" panose="02030602050306030303" pitchFamily="18" charset="0"/>
              </a:rPr>
              <a:t> interconnecting the </a:t>
            </a:r>
            <a:r>
              <a:rPr lang="en-GB" sz="1800" dirty="0" smtClean="0">
                <a:latin typeface="Constantia" panose="02030602050306030303" pitchFamily="18" charset="0"/>
              </a:rPr>
              <a:t>cortical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sz="1800" dirty="0">
                <a:latin typeface="Constantia" panose="02030602050306030303" pitchFamily="18" charset="0"/>
              </a:rPr>
              <a:t> </a:t>
            </a:r>
            <a:r>
              <a:rPr lang="en-GB" sz="1800" dirty="0" smtClean="0">
                <a:latin typeface="Constantia" panose="02030602050306030303" pitchFamily="18" charset="0"/>
              </a:rPr>
              <a:t>                                                              areas </a:t>
            </a:r>
            <a:r>
              <a:rPr lang="en-GB" sz="1800" dirty="0">
                <a:latin typeface="Constantia" panose="02030602050306030303" pitchFamily="18" charset="0"/>
              </a:rPr>
              <a:t>of both </a:t>
            </a:r>
            <a:r>
              <a:rPr lang="en-GB" sz="1800" dirty="0" smtClean="0">
                <a:latin typeface="Constantia" panose="02030602050306030303" pitchFamily="18" charset="0"/>
              </a:rPr>
              <a:t>hemispheres or parts of right and left </a:t>
            </a:r>
            <a:br>
              <a:rPr lang="en-GB" sz="1800" dirty="0" smtClean="0">
                <a:latin typeface="Constantia" panose="02030602050306030303" pitchFamily="18" charset="0"/>
              </a:rPr>
            </a:br>
            <a:r>
              <a:rPr lang="en-GB" sz="1800" dirty="0" smtClean="0">
                <a:latin typeface="Constantia" panose="02030602050306030303" pitchFamily="18" charset="0"/>
              </a:rPr>
              <a:t>                                                         half of spinal cord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3)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projection pathways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 – </a:t>
            </a:r>
            <a:r>
              <a:rPr lang="en-GB" altLang="en-US" sz="1800" dirty="0" smtClean="0">
                <a:latin typeface="Constantia" panose="02030602050306030303" pitchFamily="18" charset="0"/>
              </a:rPr>
              <a:t>long, afferent, sensitive pathways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		                       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long, efferent, motor pathways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14313" y="336550"/>
            <a:ext cx="8715375" cy="704850"/>
          </a:xfrm>
        </p:spPr>
        <p:txBody>
          <a:bodyPr/>
          <a:lstStyle/>
          <a:p>
            <a:pPr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Division of neurons according to their function</a:t>
            </a:r>
            <a:r>
              <a:rPr lang="hr-HR" altLang="en-US" sz="2800" dirty="0" smtClean="0">
                <a:latin typeface="Constantia" panose="02030602050306030303" pitchFamily="18" charset="0"/>
              </a:rPr>
              <a:t>:</a:t>
            </a:r>
            <a:endParaRPr lang="en-GB" altLang="en-US" sz="2800" dirty="0" smtClean="0">
              <a:latin typeface="Constantia" panose="02030602050306030303" pitchFamily="18" charset="0"/>
            </a:endParaRPr>
          </a:p>
        </p:txBody>
      </p:sp>
      <p:sp>
        <p:nvSpPr>
          <p:cNvPr id="29699" name="Rectangle 3"/>
          <p:cNvSpPr txBox="1">
            <a:spLocks noChangeArrowheads="1"/>
          </p:cNvSpPr>
          <p:nvPr/>
        </p:nvSpPr>
        <p:spPr bwMode="auto">
          <a:xfrm>
            <a:off x="500063" y="1485900"/>
            <a:ext cx="81438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hr-HR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1) </a:t>
            </a:r>
            <a:r>
              <a:rPr lang="en-GB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Motor neurons</a:t>
            </a:r>
            <a:endParaRPr lang="hr-HR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GB" altLang="en-US" sz="2400" dirty="0">
                <a:latin typeface="Constantia" panose="02030602050306030303" pitchFamily="18" charset="0"/>
              </a:rPr>
              <a:t>Motor neurons transmit signals from the central </a:t>
            </a:r>
            <a:r>
              <a:rPr lang="en-GB" altLang="en-US" sz="2400" dirty="0" smtClean="0">
                <a:latin typeface="Constantia" panose="02030602050306030303" pitchFamily="18" charset="0"/>
              </a:rPr>
              <a:t>nervous</a:t>
            </a:r>
            <a:br>
              <a:rPr lang="en-GB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  system </a:t>
            </a:r>
            <a:r>
              <a:rPr lang="en-GB" altLang="en-US" sz="2400" dirty="0">
                <a:latin typeface="Constantia" panose="02030602050306030303" pitchFamily="18" charset="0"/>
              </a:rPr>
              <a:t>to muscle and glandular cells (effectors).</a:t>
            </a:r>
            <a:endParaRPr lang="hr-HR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2</a:t>
            </a:r>
            <a:r>
              <a:rPr lang="hr-HR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Sensory neurons</a:t>
            </a:r>
            <a:endParaRPr lang="hr-HR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GB" altLang="en-US" sz="2400" dirty="0">
                <a:latin typeface="Constantia" panose="02030602050306030303" pitchFamily="18" charset="0"/>
              </a:rPr>
              <a:t>Sensory neurons receive various stimuli and </a:t>
            </a:r>
            <a:r>
              <a:rPr lang="en-GB" altLang="en-US" sz="2400" dirty="0" smtClean="0">
                <a:latin typeface="Constantia" panose="02030602050306030303" pitchFamily="18" charset="0"/>
              </a:rPr>
              <a:t>transmit</a:t>
            </a:r>
            <a:br>
              <a:rPr lang="en-GB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  stimuli </a:t>
            </a:r>
            <a:r>
              <a:rPr lang="en-GB" altLang="en-US" sz="2400" dirty="0">
                <a:latin typeface="Constantia" panose="02030602050306030303" pitchFamily="18" charset="0"/>
              </a:rPr>
              <a:t>to the appropriate </a:t>
            </a:r>
            <a:r>
              <a:rPr lang="en-GB" altLang="en-US" sz="2400" dirty="0" err="1">
                <a:latin typeface="Constantia" panose="02030602050306030303" pitchFamily="18" charset="0"/>
              </a:rPr>
              <a:t>centers</a:t>
            </a:r>
            <a:r>
              <a:rPr lang="en-GB" altLang="en-US" sz="2400" dirty="0">
                <a:latin typeface="Constantia" panose="02030602050306030303" pitchFamily="18" charset="0"/>
              </a:rPr>
              <a:t> in the </a:t>
            </a:r>
            <a:r>
              <a:rPr lang="en-GB" altLang="en-US" sz="2400" dirty="0" smtClean="0">
                <a:latin typeface="Constantia" panose="02030602050306030303" pitchFamily="18" charset="0"/>
              </a:rPr>
              <a:t>brain</a:t>
            </a: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3) </a:t>
            </a:r>
            <a:r>
              <a:rPr lang="en-GB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Interneurons</a:t>
            </a:r>
            <a:endParaRPr lang="sr-Cyrl-CS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buClr>
                <a:schemeClr val="hlink"/>
              </a:buClr>
              <a:buSzPct val="80000"/>
              <a:buFontTx/>
              <a:buNone/>
              <a:defRPr/>
            </a:pPr>
            <a:r>
              <a:rPr lang="sr-Cyrl-CS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- </a:t>
            </a:r>
            <a:r>
              <a:rPr lang="en-GB" altLang="en-US" sz="2400" dirty="0">
                <a:latin typeface="Constantia" panose="02030602050306030303" pitchFamily="18" charset="0"/>
              </a:rPr>
              <a:t>Interneurons connect sensitive and motor neurons </a:t>
            </a:r>
            <a:r>
              <a:rPr lang="en-GB" altLang="en-US" sz="2400" dirty="0" smtClean="0">
                <a:latin typeface="Constantia" panose="02030602050306030303" pitchFamily="18" charset="0"/>
              </a:rPr>
              <a:t>into</a:t>
            </a:r>
            <a:br>
              <a:rPr lang="en-GB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  a single </a:t>
            </a:r>
            <a:r>
              <a:rPr lang="en-GB" altLang="en-US" sz="2400" dirty="0">
                <a:latin typeface="Constantia" panose="02030602050306030303" pitchFamily="18" charset="0"/>
              </a:rPr>
              <a:t>functional network</a:t>
            </a:r>
            <a:r>
              <a:rPr lang="en-US" altLang="en-US" sz="2400" dirty="0" smtClean="0">
                <a:latin typeface="Constantia" panose="02030602050306030303" pitchFamily="18" charset="0"/>
              </a:rPr>
              <a:t>.</a:t>
            </a:r>
            <a:endParaRPr lang="en-GB" altLang="en-US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5"/>
          <p:cNvSpPr>
            <a:spLocks noGrp="1" noChangeArrowheads="1"/>
          </p:cNvSpPr>
          <p:nvPr>
            <p:ph type="title" orient="vert" idx="4294967295"/>
          </p:nvPr>
        </p:nvSpPr>
        <p:spPr>
          <a:xfrm rot="16200000">
            <a:off x="3433762" y="-3151188"/>
            <a:ext cx="657225" cy="7524750"/>
          </a:xfrm>
        </p:spPr>
        <p:txBody>
          <a:bodyPr vert="eaVert"/>
          <a:lstStyle/>
          <a:p>
            <a:pPr eaLnBrk="1" hangingPunct="1"/>
            <a:r>
              <a:rPr lang="en-US" altLang="en-US" sz="3200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MEDULLA SPINALIS</a:t>
            </a:r>
            <a:r>
              <a:rPr lang="sr-Cyrl-RS" altLang="en-US" sz="3200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 (</a:t>
            </a:r>
            <a:r>
              <a:rPr lang="en-GB" altLang="en-US" sz="3200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spinal cord</a:t>
            </a:r>
            <a:r>
              <a:rPr lang="sr-Cyrl-RS" altLang="en-US" sz="3200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)</a:t>
            </a:r>
            <a:endParaRPr lang="en-US" sz="3200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34926" y="1340768"/>
            <a:ext cx="6697662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extends </a:t>
            </a:r>
            <a:r>
              <a:rPr lang="en-GB" altLang="en-US" sz="1800" dirty="0">
                <a:latin typeface="Constantia" panose="02030602050306030303" pitchFamily="18" charset="0"/>
              </a:rPr>
              <a:t>from the arch of the first cervical vertebra (C1</a:t>
            </a:r>
            <a:r>
              <a:rPr lang="en-GB" altLang="en-US" sz="1800" dirty="0" smtClean="0">
                <a:latin typeface="Constantia" panose="02030602050306030303" pitchFamily="18" charset="0"/>
              </a:rPr>
              <a:t>)</a:t>
            </a:r>
            <a:br>
              <a:rPr lang="en-GB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  </a:t>
            </a:r>
            <a:r>
              <a:rPr lang="en-GB" altLang="en-US" sz="1800" dirty="0">
                <a:latin typeface="Constantia" panose="02030602050306030303" pitchFamily="18" charset="0"/>
              </a:rPr>
              <a:t>to 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level of </a:t>
            </a:r>
            <a:r>
              <a:rPr lang="en-GB" altLang="en-US" sz="1800" dirty="0">
                <a:latin typeface="Constantia" panose="02030602050306030303" pitchFamily="18" charset="0"/>
              </a:rPr>
              <a:t>L1-L2 of the vertebra</a:t>
            </a:r>
            <a:r>
              <a:rPr lang="en-GB" alt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en-GB" altLang="en-US" sz="1800" dirty="0" smtClean="0">
                <a:latin typeface="Constantia" panose="02030602050306030303" pitchFamily="18" charset="0"/>
              </a:rPr>
              <a:t>length </a:t>
            </a:r>
            <a:r>
              <a:rPr lang="en-GB" altLang="en-US" sz="1800" dirty="0">
                <a:latin typeface="Constantia" panose="02030602050306030303" pitchFamily="18" charset="0"/>
              </a:rPr>
              <a:t>42-45 cm,   </a:t>
            </a: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r>
              <a:rPr lang="en-GB" altLang="en-US" sz="1800" dirty="0" smtClean="0">
                <a:latin typeface="Constantia" panose="02030602050306030303" pitchFamily="18" charset="0"/>
              </a:rPr>
              <a:t>transverse </a:t>
            </a:r>
            <a:r>
              <a:rPr lang="en-GB" altLang="en-US" sz="1800" dirty="0">
                <a:latin typeface="Constantia" panose="02030602050306030303" pitchFamily="18" charset="0"/>
              </a:rPr>
              <a:t>diameter 10-12mm, sagittal </a:t>
            </a:r>
            <a:r>
              <a:rPr lang="en-GB" altLang="en-US" sz="1800" dirty="0" smtClean="0">
                <a:latin typeface="Constantia" panose="02030602050306030303" pitchFamily="18" charset="0"/>
              </a:rPr>
              <a:t>8-9mm</a:t>
            </a:r>
          </a:p>
          <a:p>
            <a:pPr marL="285750" indent="-285750" eaLnBrk="1" hangingPunct="1">
              <a:spcBef>
                <a:spcPct val="0"/>
              </a:spcBef>
              <a:buFontTx/>
              <a:buChar char="-"/>
            </a:pPr>
            <a:endParaRPr lang="en-GB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* 2 </a:t>
            </a:r>
            <a:r>
              <a:rPr lang="en-GB" altLang="en-US" sz="1800" dirty="0">
                <a:latin typeface="Constantia" panose="02030602050306030303" pitchFamily="18" charset="0"/>
              </a:rPr>
              <a:t>thickenings are described</a:t>
            </a:r>
            <a:r>
              <a:rPr lang="en-GB" altLang="en-US" sz="18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None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1</a:t>
            </a:r>
            <a:r>
              <a:rPr lang="en-GB" altLang="en-US" sz="1800" dirty="0">
                <a:latin typeface="Constantia" panose="02030602050306030303" pitchFamily="18" charset="0"/>
              </a:rPr>
              <a:t>. neck thickening</a:t>
            </a:r>
            <a:r>
              <a:rPr lang="sr-Cyrl-CS" altLang="en-US" sz="1800" dirty="0">
                <a:latin typeface="Constantia" panose="02030602050306030303" pitchFamily="18" charset="0"/>
              </a:rPr>
              <a:t/>
            </a:r>
            <a:br>
              <a:rPr lang="sr-Cyrl-CS" altLang="en-US" sz="1800" dirty="0">
                <a:latin typeface="Constantia" panose="02030602050306030303" pitchFamily="18" charset="0"/>
              </a:rPr>
            </a:br>
            <a:r>
              <a:rPr lang="en-US" altLang="en-US" sz="1800" dirty="0">
                <a:latin typeface="Constantia" panose="02030602050306030303" pitchFamily="18" charset="0"/>
              </a:rPr>
              <a:t>(</a:t>
            </a:r>
            <a:r>
              <a:rPr lang="en-US" altLang="en-US" sz="1800" b="1" dirty="0" err="1">
                <a:latin typeface="Constantia" panose="02030602050306030303" pitchFamily="18" charset="0"/>
              </a:rPr>
              <a:t>intumescentio</a:t>
            </a:r>
            <a:r>
              <a:rPr lang="en-US" altLang="en-US" sz="1800" b="1" dirty="0">
                <a:latin typeface="Constantia" panose="02030602050306030303" pitchFamily="18" charset="0"/>
              </a:rPr>
              <a:t> </a:t>
            </a:r>
            <a:r>
              <a:rPr lang="en-US" altLang="en-US" sz="1800" b="1" dirty="0" err="1">
                <a:latin typeface="Constantia" panose="02030602050306030303" pitchFamily="18" charset="0"/>
              </a:rPr>
              <a:t>cer</a:t>
            </a:r>
            <a:r>
              <a:rPr lang="en-GB" altLang="en-US" sz="1800" b="1" dirty="0">
                <a:latin typeface="Constantia" panose="02030602050306030303" pitchFamily="18" charset="0"/>
              </a:rPr>
              <a:t>v</a:t>
            </a:r>
            <a:r>
              <a:rPr lang="en-US" altLang="en-US" sz="1800" b="1" dirty="0" err="1">
                <a:latin typeface="Constantia" panose="02030602050306030303" pitchFamily="18" charset="0"/>
              </a:rPr>
              <a:t>icalis</a:t>
            </a:r>
            <a:r>
              <a:rPr lang="en-US" altLang="en-US" sz="1800" b="1" dirty="0">
                <a:latin typeface="Constantia" panose="02030602050306030303" pitchFamily="18" charset="0"/>
              </a:rPr>
              <a:t>) </a:t>
            </a:r>
            <a:br>
              <a:rPr lang="en-US" altLang="en-US" sz="1800" b="1" dirty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from</a:t>
            </a:r>
            <a:r>
              <a:rPr lang="sr-Cyrl-CS" altLang="en-US" sz="18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>
                <a:latin typeface="Constantia" panose="02030602050306030303" pitchFamily="18" charset="0"/>
              </a:rPr>
              <a:t>C4-Th1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segment of spinal cord</a:t>
            </a:r>
            <a:endParaRPr lang="sr-Cyrl-C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onstantia" panose="02030602050306030303" pitchFamily="18" charset="0"/>
              </a:rPr>
              <a:t>2.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lumbo</a:t>
            </a:r>
            <a:r>
              <a:rPr lang="en-GB" altLang="en-US" sz="1800" dirty="0" smtClean="0">
                <a:latin typeface="Constantia" panose="02030602050306030303" pitchFamily="18" charset="0"/>
              </a:rPr>
              <a:t>-sacral thickening</a:t>
            </a:r>
            <a:r>
              <a:rPr lang="sr-Cyrl-CS" altLang="en-US" sz="1800" dirty="0">
                <a:latin typeface="Constantia" panose="02030602050306030303" pitchFamily="18" charset="0"/>
              </a:rPr>
              <a:t/>
            </a:r>
            <a:br>
              <a:rPr lang="sr-Cyrl-CS" altLang="en-US" sz="1800" dirty="0">
                <a:latin typeface="Constantia" panose="02030602050306030303" pitchFamily="18" charset="0"/>
              </a:rPr>
            </a:br>
            <a:r>
              <a:rPr lang="en-US" altLang="en-US" sz="1800" dirty="0">
                <a:latin typeface="Constantia" panose="02030602050306030303" pitchFamily="18" charset="0"/>
              </a:rPr>
              <a:t>(</a:t>
            </a:r>
            <a:r>
              <a:rPr lang="en-US" altLang="en-US" sz="1800" b="1" dirty="0" err="1">
                <a:latin typeface="Constantia" panose="02030602050306030303" pitchFamily="18" charset="0"/>
              </a:rPr>
              <a:t>intumescentio</a:t>
            </a:r>
            <a:r>
              <a:rPr lang="en-US" altLang="en-US" sz="1800" b="1" dirty="0">
                <a:latin typeface="Constantia" panose="02030602050306030303" pitchFamily="18" charset="0"/>
              </a:rPr>
              <a:t> </a:t>
            </a:r>
            <a:r>
              <a:rPr lang="en-US" altLang="en-US" sz="1800" b="1" dirty="0" err="1">
                <a:latin typeface="Constantia" panose="02030602050306030303" pitchFamily="18" charset="0"/>
              </a:rPr>
              <a:t>lumbosacralis</a:t>
            </a:r>
            <a:r>
              <a:rPr lang="en-US" altLang="en-US" sz="1800" b="1" dirty="0">
                <a:latin typeface="Constantia" panose="02030602050306030303" pitchFamily="18" charset="0"/>
              </a:rPr>
              <a:t>)</a:t>
            </a:r>
            <a:br>
              <a:rPr lang="en-US" altLang="en-US" sz="1800" b="1" dirty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from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>
                <a:latin typeface="Constantia" panose="02030602050306030303" pitchFamily="18" charset="0"/>
              </a:rPr>
              <a:t>L4-S3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segment of spinal cord</a:t>
            </a:r>
            <a:endParaRPr lang="sr-Cyrl-C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Terminal part</a:t>
            </a:r>
            <a:r>
              <a:rPr lang="en-US" altLang="en-US" sz="1800" b="1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:</a:t>
            </a:r>
            <a:endParaRPr lang="en-US" altLang="en-US" sz="1800" b="1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18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</a:t>
            </a:r>
            <a:r>
              <a:rPr lang="en-GB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onical in shape </a:t>
            </a:r>
            <a:r>
              <a:rPr lang="en-US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US" altLang="en-US" sz="1800" b="1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conus</a:t>
            </a:r>
            <a:r>
              <a:rPr lang="en-US" altLang="en-US" sz="1800" b="1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US" altLang="en-US" sz="1800" b="1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medullaris</a:t>
            </a:r>
            <a:endParaRPr lang="en-US" altLang="en-US" sz="18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41" t="12187" r="10352" b="10001"/>
          <a:stretch>
            <a:fillRect/>
          </a:stretch>
        </p:blipFill>
        <p:spPr bwMode="auto">
          <a:xfrm>
            <a:off x="6732588" y="1484313"/>
            <a:ext cx="2249487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16875" r="32031" b="20313"/>
          <a:stretch>
            <a:fillRect/>
          </a:stretch>
        </p:blipFill>
        <p:spPr bwMode="auto">
          <a:xfrm>
            <a:off x="4427538" y="4437063"/>
            <a:ext cx="2106612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-33338" y="476250"/>
            <a:ext cx="9034463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sz="2400" b="1" dirty="0" smtClean="0">
                <a:latin typeface="Constantia" panose="02030602050306030303" pitchFamily="18" charset="0"/>
              </a:rPr>
              <a:t>Divisions of spinal cord are segments</a:t>
            </a:r>
            <a:r>
              <a:rPr lang="en-US" altLang="en-US" sz="2400" b="1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spcBef>
                <a:spcPct val="0"/>
              </a:spcBef>
              <a:buNone/>
            </a:pP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18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 segment is a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part of tissue of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the spinal cord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from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which a pair of spinal nerves emerges and can be considered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as its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morphological and functional unit.</a:t>
            </a:r>
            <a:endParaRPr lang="en-U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 dirty="0">
                <a:latin typeface="Constantia" panose="02030602050306030303" pitchFamily="18" charset="0"/>
              </a:rPr>
              <a:t>8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cervical</a:t>
            </a:r>
            <a:r>
              <a:rPr lang="en-US" altLang="en-US" sz="2400" dirty="0" smtClean="0">
                <a:latin typeface="Constantia" panose="02030602050306030303" pitchFamily="18" charset="0"/>
              </a:rPr>
              <a:t> segments (</a:t>
            </a:r>
            <a:r>
              <a:rPr lang="en-US" altLang="en-US" sz="2400" b="1" dirty="0" err="1" smtClean="0">
                <a:latin typeface="Constantia" panose="02030602050306030303" pitchFamily="18" charset="0"/>
              </a:rPr>
              <a:t>segmenta</a:t>
            </a:r>
            <a:r>
              <a:rPr lang="en-US" altLang="en-US" sz="24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latin typeface="Constantia" panose="02030602050306030303" pitchFamily="18" charset="0"/>
              </a:rPr>
              <a:t>cervicalia</a:t>
            </a:r>
            <a:r>
              <a:rPr lang="en-US" altLang="en-US" sz="2400" b="1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 dirty="0">
                <a:latin typeface="Constantia" panose="02030602050306030303" pitchFamily="18" charset="0"/>
              </a:rPr>
              <a:t>12 </a:t>
            </a:r>
            <a:r>
              <a:rPr lang="en-GB" altLang="en-US" sz="2400" dirty="0" smtClean="0">
                <a:latin typeface="Constantia" panose="02030602050306030303" pitchFamily="18" charset="0"/>
              </a:rPr>
              <a:t>thoracic segments</a:t>
            </a:r>
            <a:r>
              <a:rPr lang="en-US" altLang="en-US" sz="2400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dirty="0">
                <a:latin typeface="Constantia" panose="02030602050306030303" pitchFamily="18" charset="0"/>
              </a:rPr>
              <a:t>(</a:t>
            </a:r>
            <a:r>
              <a:rPr lang="en-US" altLang="en-US" sz="2400" b="1" dirty="0" err="1">
                <a:latin typeface="Constantia" panose="02030602050306030303" pitchFamily="18" charset="0"/>
              </a:rPr>
              <a:t>segmenta</a:t>
            </a:r>
            <a:r>
              <a:rPr lang="en-US" altLang="en-US" sz="2400" b="1" dirty="0"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latin typeface="Constantia" panose="02030602050306030303" pitchFamily="18" charset="0"/>
              </a:rPr>
              <a:t>thoracica</a:t>
            </a:r>
            <a:r>
              <a:rPr lang="en-US" altLang="en-US" sz="2400" b="1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 dirty="0">
                <a:latin typeface="Constantia" panose="02030602050306030303" pitchFamily="18" charset="0"/>
              </a:rPr>
              <a:t>5 </a:t>
            </a:r>
            <a:r>
              <a:rPr lang="en-GB" altLang="en-US" sz="2400" dirty="0" smtClean="0">
                <a:latin typeface="Constantia" panose="02030602050306030303" pitchFamily="18" charset="0"/>
              </a:rPr>
              <a:t>lumbar segments</a:t>
            </a:r>
            <a:r>
              <a:rPr lang="en-US" altLang="en-US" sz="2400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dirty="0">
                <a:latin typeface="Constantia" panose="02030602050306030303" pitchFamily="18" charset="0"/>
              </a:rPr>
              <a:t>(</a:t>
            </a:r>
            <a:r>
              <a:rPr lang="en-US" altLang="en-US" sz="2400" b="1" dirty="0" err="1">
                <a:latin typeface="Constantia" panose="02030602050306030303" pitchFamily="18" charset="0"/>
              </a:rPr>
              <a:t>segmenta</a:t>
            </a:r>
            <a:r>
              <a:rPr lang="en-US" altLang="en-US" sz="2400" b="1" dirty="0"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latin typeface="Constantia" panose="02030602050306030303" pitchFamily="18" charset="0"/>
              </a:rPr>
              <a:t>lumbalia</a:t>
            </a:r>
            <a:r>
              <a:rPr lang="en-US" altLang="en-US" sz="2400" b="1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2400" dirty="0">
                <a:latin typeface="Constantia" panose="02030602050306030303" pitchFamily="18" charset="0"/>
              </a:rPr>
              <a:t>5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sacral segments</a:t>
            </a:r>
            <a:r>
              <a:rPr lang="en-US" altLang="en-US" sz="2400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dirty="0">
                <a:latin typeface="Constantia" panose="02030602050306030303" pitchFamily="18" charset="0"/>
              </a:rPr>
              <a:t>(</a:t>
            </a:r>
            <a:r>
              <a:rPr lang="en-US" altLang="en-US" sz="2400" b="1" dirty="0" err="1">
                <a:latin typeface="Constantia" panose="02030602050306030303" pitchFamily="18" charset="0"/>
              </a:rPr>
              <a:t>segmenta</a:t>
            </a:r>
            <a:r>
              <a:rPr lang="en-US" altLang="en-US" sz="2400" b="1" dirty="0"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latin typeface="Constantia" panose="02030602050306030303" pitchFamily="18" charset="0"/>
              </a:rPr>
              <a:t>sacralia</a:t>
            </a:r>
            <a:r>
              <a:rPr lang="en-US" altLang="en-US" sz="2400" b="1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Constantia" panose="02030602050306030303" pitchFamily="18" charset="0"/>
              </a:rPr>
              <a:t>- 1-3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coccygeal segment</a:t>
            </a:r>
            <a:r>
              <a:rPr lang="en-US" altLang="en-US" sz="2400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dirty="0">
                <a:latin typeface="Constantia" panose="02030602050306030303" pitchFamily="18" charset="0"/>
              </a:rPr>
              <a:t>(</a:t>
            </a:r>
            <a:r>
              <a:rPr lang="en-US" altLang="en-US" sz="2400" b="1" dirty="0" err="1">
                <a:latin typeface="Constantia" panose="02030602050306030303" pitchFamily="18" charset="0"/>
              </a:rPr>
              <a:t>segmenta</a:t>
            </a:r>
            <a:r>
              <a:rPr lang="en-US" altLang="en-US" sz="2400" b="1" dirty="0"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latin typeface="Constantia" panose="02030602050306030303" pitchFamily="18" charset="0"/>
              </a:rPr>
              <a:t>coccygea</a:t>
            </a:r>
            <a:r>
              <a:rPr lang="en-US" altLang="en-US" sz="2400" b="1" dirty="0">
                <a:latin typeface="Constantia" panose="02030602050306030303" pitchFamily="18" charset="0"/>
              </a:rPr>
              <a:t>)</a:t>
            </a:r>
            <a:endParaRPr lang="en-US" altLang="en-US" sz="2400" dirty="0">
              <a:latin typeface="Constantia" panose="02030602050306030303" pitchFamily="18" charset="0"/>
            </a:endParaRPr>
          </a:p>
        </p:txBody>
      </p:sp>
      <p:pic>
        <p:nvPicPr>
          <p:cNvPr id="32771" name="Picture 10" descr="nn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5"/>
          <a:stretch>
            <a:fillRect/>
          </a:stretch>
        </p:blipFill>
        <p:spPr bwMode="auto">
          <a:xfrm>
            <a:off x="6084888" y="2566988"/>
            <a:ext cx="2035175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 noChangeArrowheads="1"/>
          </p:cNvSpPr>
          <p:nvPr/>
        </p:nvSpPr>
        <p:spPr bwMode="auto">
          <a:xfrm>
            <a:off x="0" y="4429125"/>
            <a:ext cx="6072188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Columns of grey matter</a:t>
            </a:r>
            <a:r>
              <a:rPr lang="it-IT" altLang="en-US" sz="2000" dirty="0" smtClean="0">
                <a:latin typeface="Constantia" panose="02030602050306030303" pitchFamily="18" charset="0"/>
              </a:rPr>
              <a:t> </a:t>
            </a:r>
            <a:r>
              <a:rPr lang="it-IT" altLang="en-US" sz="2000" dirty="0">
                <a:latin typeface="Constantia" panose="02030602050306030303" pitchFamily="18" charset="0"/>
              </a:rPr>
              <a:t>- columnae griseae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1.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columna</a:t>
            </a:r>
            <a:r>
              <a:rPr lang="en-US" altLang="en-US" sz="2000" b="1" dirty="0">
                <a:latin typeface="Constantia" panose="02030602050306030303" pitchFamily="18" charset="0"/>
              </a:rPr>
              <a:t> anterior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(anterior column)</a:t>
            </a:r>
            <a:endParaRPr lang="en-US" altLang="en-US" sz="20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2.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columna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posterior (posterior column)</a:t>
            </a:r>
            <a:endParaRPr lang="en-US" altLang="en-US" sz="20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3.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columna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laterals (lateral column)</a:t>
            </a:r>
            <a:r>
              <a:rPr lang="en-US" altLang="en-US" sz="2000" b="1" dirty="0">
                <a:latin typeface="Constantia" panose="02030602050306030303" pitchFamily="18" charset="0"/>
              </a:rPr>
              <a:t/>
            </a:r>
            <a:br>
              <a:rPr lang="en-US" altLang="en-US" sz="2000" b="1" dirty="0">
                <a:latin typeface="Constantia" panose="02030602050306030303" pitchFamily="18" charset="0"/>
              </a:rPr>
            </a:br>
            <a:r>
              <a:rPr lang="en-US" altLang="en-US" sz="2000" b="1" dirty="0">
                <a:latin typeface="Constantia" panose="02030602050306030303" pitchFamily="18" charset="0"/>
              </a:rPr>
              <a:t>   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from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b="1" dirty="0">
                <a:latin typeface="Constantia" panose="02030602050306030303" pitchFamily="18" charset="0"/>
              </a:rPr>
              <a:t>C8-L2 </a:t>
            </a:r>
            <a:r>
              <a:rPr lang="en-GB" altLang="en-US" sz="2000" b="1" dirty="0" err="1" smtClean="0">
                <a:latin typeface="Constantia" panose="02030602050306030303" pitchFamily="18" charset="0"/>
              </a:rPr>
              <a:t>segement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 and from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S2-S4</a:t>
            </a:r>
            <a:endParaRPr lang="en-US" altLang="en-US" sz="2000" b="1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b="1" dirty="0">
                <a:latin typeface="Constantia" panose="02030602050306030303" pitchFamily="18" charset="0"/>
              </a:rPr>
              <a:t>4.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zona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intermedia</a:t>
            </a:r>
            <a:endParaRPr lang="en-US" altLang="en-US" sz="2000" dirty="0">
              <a:latin typeface="Constantia" panose="02030602050306030303" pitchFamily="18" charset="0"/>
            </a:endParaRPr>
          </a:p>
        </p:txBody>
      </p:sp>
      <p:sp>
        <p:nvSpPr>
          <p:cNvPr id="33795" name="Title 1"/>
          <p:cNvSpPr txBox="1">
            <a:spLocks noChangeArrowheads="1"/>
          </p:cNvSpPr>
          <p:nvPr/>
        </p:nvSpPr>
        <p:spPr bwMode="auto">
          <a:xfrm>
            <a:off x="1371600" y="282575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3600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Grey matter </a:t>
            </a:r>
            <a:r>
              <a:rPr lang="en-US" altLang="en-US" sz="3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(</a:t>
            </a:r>
            <a:r>
              <a:rPr lang="en-US" altLang="en-US" sz="3600" dirty="0" err="1" smtClean="0">
                <a:solidFill>
                  <a:schemeClr val="tx2"/>
                </a:solidFill>
                <a:latin typeface="Calibri" panose="020F0502020204030204" pitchFamily="34" charset="0"/>
              </a:rPr>
              <a:t>substantia</a:t>
            </a:r>
            <a:r>
              <a:rPr lang="en-US" altLang="en-US" sz="3600" dirty="0" smtClean="0">
                <a:solidFill>
                  <a:schemeClr val="tx2"/>
                </a:solidFill>
                <a:latin typeface="Calibri" panose="020F0502020204030204" pitchFamily="34" charset="0"/>
              </a:rPr>
              <a:t> </a:t>
            </a:r>
            <a:r>
              <a:rPr lang="en-US" altLang="en-US" sz="3600" dirty="0" err="1">
                <a:solidFill>
                  <a:schemeClr val="tx2"/>
                </a:solidFill>
                <a:latin typeface="Calibri" panose="020F0502020204030204" pitchFamily="34" charset="0"/>
              </a:rPr>
              <a:t>grisea</a:t>
            </a:r>
            <a:r>
              <a:rPr lang="en-US" altLang="en-US" sz="3600" dirty="0">
                <a:solidFill>
                  <a:schemeClr val="tx2"/>
                </a:solidFill>
                <a:latin typeface="Calibri" panose="020F0502020204030204" pitchFamily="34" charset="0"/>
              </a:rPr>
              <a:t>)</a:t>
            </a:r>
            <a:endParaRPr lang="en-US" sz="3600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3708400" y="5929313"/>
            <a:ext cx="54356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*</a:t>
            </a:r>
            <a:r>
              <a:rPr lang="en-GB" altLang="en-US" sz="2000" dirty="0">
                <a:latin typeface="Constantia" panose="02030602050306030303" pitchFamily="18" charset="0"/>
              </a:rPr>
              <a:t> The central canal passes through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middle</a:t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 of </a:t>
            </a:r>
            <a:r>
              <a:rPr lang="en-GB" altLang="en-US" sz="2000" dirty="0">
                <a:latin typeface="Constantia" panose="02030602050306030303" pitchFamily="18" charset="0"/>
              </a:rPr>
              <a:t>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grey </a:t>
            </a:r>
            <a:r>
              <a:rPr lang="en-GB" altLang="en-US" sz="2000" dirty="0">
                <a:latin typeface="Constantia" panose="02030602050306030303" pitchFamily="18" charset="0"/>
              </a:rPr>
              <a:t>matter of the spinal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cord</a:t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canalis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>
                <a:latin typeface="Constantia" panose="02030602050306030303" pitchFamily="18" charset="0"/>
              </a:rPr>
              <a:t>centralis</a:t>
            </a:r>
            <a:r>
              <a:rPr lang="en-US" altLang="en-US" sz="2000" dirty="0">
                <a:latin typeface="Constantia" panose="02030602050306030303" pitchFamily="18" charset="0"/>
              </a:rPr>
              <a:t>)</a:t>
            </a:r>
          </a:p>
        </p:txBody>
      </p:sp>
      <p:pic>
        <p:nvPicPr>
          <p:cNvPr id="3379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5" t="33749" r="22070" b="19376"/>
          <a:stretch>
            <a:fillRect/>
          </a:stretch>
        </p:blipFill>
        <p:spPr bwMode="auto">
          <a:xfrm>
            <a:off x="4035425" y="1544638"/>
            <a:ext cx="4857750" cy="303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37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12187" r="13281" b="5312"/>
          <a:stretch>
            <a:fillRect/>
          </a:stretch>
        </p:blipFill>
        <p:spPr bwMode="auto">
          <a:xfrm>
            <a:off x="179388" y="1485900"/>
            <a:ext cx="3600450" cy="28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-42863" y="660400"/>
            <a:ext cx="9109076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Anterior columns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- 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co</a:t>
            </a:r>
            <a:r>
              <a:rPr lang="en-GB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lumnae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anterior</a:t>
            </a:r>
            <a:r>
              <a:rPr lang="en-GB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es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(</a:t>
            </a: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motor columns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19" name="Rectangle 7"/>
          <p:cNvSpPr>
            <a:spLocks noChangeArrowheads="1"/>
          </p:cNvSpPr>
          <p:nvPr/>
        </p:nvSpPr>
        <p:spPr bwMode="auto">
          <a:xfrm>
            <a:off x="107950" y="1087438"/>
            <a:ext cx="8569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Motor neurons grouped into motor nuclei are localized in anterior columns</a:t>
            </a:r>
            <a:endParaRPr lang="en-US" altLang="en-US" sz="1800" dirty="0">
              <a:latin typeface="Constantia" panose="02030602050306030303" pitchFamily="18" charset="0"/>
            </a:endParaRPr>
          </a:p>
        </p:txBody>
      </p:sp>
      <p:sp>
        <p:nvSpPr>
          <p:cNvPr id="34820" name="Rectangle 2"/>
          <p:cNvSpPr>
            <a:spLocks noChangeArrowheads="1"/>
          </p:cNvSpPr>
          <p:nvPr/>
        </p:nvSpPr>
        <p:spPr bwMode="auto">
          <a:xfrm>
            <a:off x="0" y="1698625"/>
            <a:ext cx="91090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Posterior columns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- 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co</a:t>
            </a:r>
            <a:r>
              <a:rPr lang="en-GB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lumnae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posterior</a:t>
            </a:r>
            <a:r>
              <a:rPr lang="en-GB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es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(</a:t>
            </a: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sensitive columns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21" name="Content Placeholder 8"/>
          <p:cNvSpPr>
            <a:spLocks noGrp="1" noChangeArrowheads="1"/>
          </p:cNvSpPr>
          <p:nvPr/>
        </p:nvSpPr>
        <p:spPr bwMode="auto">
          <a:xfrm>
            <a:off x="0" y="2349500"/>
            <a:ext cx="9037638" cy="1034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sz="1800" dirty="0">
                <a:latin typeface="Constantia" panose="02030602050306030303" pitchFamily="18" charset="0"/>
              </a:rPr>
              <a:t>  </a:t>
            </a:r>
            <a:r>
              <a:rPr lang="en-US" sz="1800" dirty="0" smtClean="0">
                <a:latin typeface="Constantia" panose="02030602050306030303" pitchFamily="18" charset="0"/>
              </a:rPr>
              <a:t>Sensitive neurons grouped into sensitive nuclei are localized in posterior columns.</a:t>
            </a:r>
          </a:p>
          <a:p>
            <a:pPr>
              <a:buFontTx/>
              <a:buNone/>
            </a:pP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en-US" sz="1800" dirty="0" smtClean="0">
                <a:latin typeface="Constantia" panose="02030602050306030303" pitchFamily="18" charset="0"/>
              </a:rPr>
              <a:t> Central (proximal) process of spinal ganglion cells, that carry sensations of pain,</a:t>
            </a:r>
          </a:p>
          <a:p>
            <a:pPr>
              <a:buFontTx/>
              <a:buNone/>
            </a:pPr>
            <a:r>
              <a:rPr lang="en-US" sz="1800" dirty="0">
                <a:latin typeface="Constantia" panose="02030602050306030303" pitchFamily="18" charset="0"/>
              </a:rPr>
              <a:t> </a:t>
            </a:r>
            <a:r>
              <a:rPr lang="en-US" sz="1800" dirty="0" smtClean="0">
                <a:latin typeface="Constantia" panose="02030602050306030303" pitchFamily="18" charset="0"/>
              </a:rPr>
              <a:t> temperature, touch… terminate in these sensitive nuclei. </a:t>
            </a:r>
            <a:endParaRPr lang="en-US" altLang="en-US" sz="1800" dirty="0">
              <a:latin typeface="Constantia" panose="02030602050306030303" pitchFamily="18" charset="0"/>
            </a:endParaRPr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-18257" y="3497235"/>
            <a:ext cx="91455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Lateral columns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- 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c</a:t>
            </a:r>
            <a:r>
              <a:rPr lang="en-GB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olumnae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400" b="1" dirty="0" err="1">
                <a:solidFill>
                  <a:srgbClr val="14425D"/>
                </a:solidFill>
                <a:latin typeface="Constantia" panose="02030602050306030303" pitchFamily="18" charset="0"/>
              </a:rPr>
              <a:t>laterale</a:t>
            </a:r>
            <a:r>
              <a:rPr lang="en-GB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s</a:t>
            </a:r>
            <a:r>
              <a:rPr lang="en-US" altLang="en-US" sz="2400" b="1" dirty="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(</a:t>
            </a:r>
            <a:r>
              <a:rPr lang="en-GB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autonomic columns</a:t>
            </a:r>
            <a:r>
              <a:rPr lang="en-US" altLang="en-US" sz="2400" b="1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altLang="en-US" sz="24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sp>
        <p:nvSpPr>
          <p:cNvPr id="34823" name="Rectangle 3"/>
          <p:cNvSpPr>
            <a:spLocks noChangeArrowheads="1"/>
          </p:cNvSpPr>
          <p:nvPr/>
        </p:nvSpPr>
        <p:spPr bwMode="auto">
          <a:xfrm>
            <a:off x="27366" y="4068042"/>
            <a:ext cx="91440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sr-Cyrl-CS" altLang="en-US" sz="2000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Sympathetic centre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centrum </a:t>
            </a:r>
            <a:r>
              <a:rPr lang="en-US" altLang="en-US" sz="1800" b="1" dirty="0" err="1">
                <a:latin typeface="Constantia" panose="02030602050306030303" pitchFamily="18" charset="0"/>
              </a:rPr>
              <a:t>sympathicum</a:t>
            </a:r>
            <a:r>
              <a:rPr lang="en-US" altLang="en-US" sz="1800" b="1" dirty="0">
                <a:latin typeface="Constantia" panose="02030602050306030303" pitchFamily="18" charset="0"/>
              </a:rPr>
              <a:t>)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– </a:t>
            </a:r>
            <a:r>
              <a:rPr lang="en-GB" altLang="en-US" sz="1800" dirty="0" smtClean="0">
                <a:latin typeface="Constantia" panose="02030602050306030303" pitchFamily="18" charset="0"/>
              </a:rPr>
              <a:t>from </a:t>
            </a:r>
            <a:r>
              <a:rPr lang="en-US" altLang="en-US" sz="1800" dirty="0" smtClean="0">
                <a:latin typeface="Constantia" panose="02030602050306030303" pitchFamily="18" charset="0"/>
              </a:rPr>
              <a:t>C8-L2 segment of spinal cord</a:t>
            </a:r>
            <a:r>
              <a:rPr lang="en-US" altLang="en-US" sz="1800" dirty="0">
                <a:latin typeface="Constantia" panose="02030602050306030303" pitchFamily="18" charset="0"/>
              </a:rPr>
              <a:t/>
            </a:r>
            <a:br>
              <a:rPr lang="en-US" altLang="en-US" sz="1800" dirty="0">
                <a:latin typeface="Constantia" panose="02030602050306030303" pitchFamily="18" charset="0"/>
              </a:rPr>
            </a:br>
            <a:endParaRPr lang="sr-Cyrl-R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-"/>
            </a:pPr>
            <a:r>
              <a:rPr lang="sr-Cyrl-CS" altLang="en-US" sz="1600" dirty="0">
                <a:latin typeface="Constantia" panose="02030602050306030303" pitchFamily="18" charset="0"/>
              </a:rPr>
              <a:t> </a:t>
            </a:r>
            <a:r>
              <a:rPr lang="en-GB" altLang="en-US" sz="1600" dirty="0">
                <a:latin typeface="Constantia" panose="02030602050306030303" pitchFamily="18" charset="0"/>
              </a:rPr>
              <a:t>pupil dilation </a:t>
            </a:r>
            <a:r>
              <a:rPr lang="en-GB" altLang="en-US" sz="1600" dirty="0" smtClean="0">
                <a:latin typeface="Constantia" panose="02030602050306030303" pitchFamily="18" charset="0"/>
              </a:rPr>
              <a:t>centre </a:t>
            </a:r>
            <a:r>
              <a:rPr lang="pl-PL" altLang="en-US" sz="1600" dirty="0" smtClean="0">
                <a:latin typeface="Constantia" panose="02030602050306030303" pitchFamily="18" charset="0"/>
              </a:rPr>
              <a:t>(centrum </a:t>
            </a:r>
            <a:r>
              <a:rPr lang="en-US" altLang="en-US" sz="1600" dirty="0" err="1">
                <a:latin typeface="Constantia" panose="02030602050306030303" pitchFamily="18" charset="0"/>
              </a:rPr>
              <a:t>ciliospinale</a:t>
            </a:r>
            <a:r>
              <a:rPr lang="en-US" altLang="en-US" sz="1600" dirty="0">
                <a:latin typeface="Constantia" panose="02030602050306030303" pitchFamily="18" charset="0"/>
              </a:rPr>
              <a:t>- Budge) </a:t>
            </a:r>
            <a:r>
              <a:rPr lang="en-GB" altLang="en-US" sz="1600" dirty="0" smtClean="0">
                <a:latin typeface="Constantia" panose="02030602050306030303" pitchFamily="18" charset="0"/>
              </a:rPr>
              <a:t>from </a:t>
            </a:r>
            <a:r>
              <a:rPr lang="en-US" altLang="en-US" sz="1600" dirty="0" smtClean="0">
                <a:latin typeface="Constantia" panose="02030602050306030303" pitchFamily="18" charset="0"/>
              </a:rPr>
              <a:t>C8-Th1 </a:t>
            </a:r>
            <a:r>
              <a:rPr lang="en-GB" altLang="en-US" sz="1600" dirty="0" smtClean="0">
                <a:latin typeface="Constantia" panose="02030602050306030303" pitchFamily="18" charset="0"/>
              </a:rPr>
              <a:t>segment of the spinal cord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;</a:t>
            </a:r>
            <a:r>
              <a:rPr lang="sr-Cyrl-RS" altLang="en-US" sz="1600" dirty="0">
                <a:latin typeface="Constantia" panose="02030602050306030303" pitchFamily="18" charset="0"/>
              </a:rPr>
              <a:t/>
            </a:r>
            <a:br>
              <a:rPr lang="sr-Cyrl-RS" altLang="en-US" sz="1600" dirty="0">
                <a:latin typeface="Constantia" panose="02030602050306030303" pitchFamily="18" charset="0"/>
              </a:rPr>
            </a:br>
            <a:r>
              <a:rPr lang="sr-Cyrl-RS" altLang="en-US" sz="1600" dirty="0">
                <a:latin typeface="Constantia" panose="02030602050306030303" pitchFamily="18" charset="0"/>
              </a:rPr>
              <a:t> </a:t>
            </a:r>
            <a:r>
              <a:rPr lang="pl-PL" altLang="en-US" sz="1600" dirty="0">
                <a:latin typeface="Constantia" panose="02030602050306030303" pitchFamily="18" charset="0"/>
              </a:rPr>
              <a:t> </a:t>
            </a:r>
            <a:r>
              <a:rPr lang="en-GB" altLang="en-US" sz="1600" dirty="0" smtClean="0">
                <a:latin typeface="Constantia" panose="02030602050306030303" pitchFamily="18" charset="0"/>
              </a:rPr>
              <a:t>sympathetic centre for the heart beat – from </a:t>
            </a:r>
            <a:r>
              <a:rPr lang="en-US" altLang="en-US" sz="1600" dirty="0" smtClean="0">
                <a:latin typeface="Constantia" panose="02030602050306030303" pitchFamily="18" charset="0"/>
              </a:rPr>
              <a:t>Th2-Th4 </a:t>
            </a:r>
            <a:r>
              <a:rPr lang="en-GB" altLang="en-US" sz="1600" dirty="0" smtClean="0">
                <a:latin typeface="Constantia" panose="02030602050306030303" pitchFamily="18" charset="0"/>
              </a:rPr>
              <a:t>segment of spinal cord</a:t>
            </a:r>
            <a:endParaRPr lang="en-US" altLang="en-US" sz="1600" dirty="0">
              <a:latin typeface="Constantia" panose="02030602050306030303" pitchFamily="18" charset="0"/>
            </a:endParaRPr>
          </a:p>
        </p:txBody>
      </p:sp>
      <p:sp>
        <p:nvSpPr>
          <p:cNvPr id="34824" name="Rectangle 3"/>
          <p:cNvSpPr>
            <a:spLocks noChangeArrowheads="1"/>
          </p:cNvSpPr>
          <p:nvPr/>
        </p:nvSpPr>
        <p:spPr bwMode="auto">
          <a:xfrm>
            <a:off x="-3811" y="5589240"/>
            <a:ext cx="914400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000" dirty="0">
                <a:latin typeface="Constantia" panose="02030602050306030303" pitchFamily="18" charset="0"/>
              </a:rPr>
              <a:t>-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Parasympathetic centre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centrum 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parasymphaticum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– from S2-S4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segement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of</a:t>
            </a:r>
            <a:br>
              <a:rPr lang="en-GB" altLang="en-US" sz="1800" b="1" dirty="0" smtClean="0">
                <a:latin typeface="Constantia" panose="02030602050306030303" pitchFamily="18" charset="0"/>
              </a:rPr>
            </a:br>
            <a:r>
              <a:rPr lang="en-GB" altLang="en-US" sz="1800" b="1" dirty="0" smtClean="0">
                <a:latin typeface="Constantia" panose="02030602050306030303" pitchFamily="18" charset="0"/>
              </a:rPr>
              <a:t>  spinal cord</a:t>
            </a:r>
            <a:r>
              <a:rPr lang="en-US" altLang="en-US" sz="1800" b="1" dirty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centre </a:t>
            </a:r>
            <a:r>
              <a:rPr lang="en-GB" altLang="en-US" sz="1800" dirty="0">
                <a:latin typeface="Constantia" panose="02030602050306030303" pitchFamily="18" charset="0"/>
              </a:rPr>
              <a:t>for micturition, defecation and erection</a:t>
            </a:r>
            <a:endParaRPr lang="en-US" altLang="en-US" sz="1800" dirty="0"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600" dirty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285749" y="836712"/>
            <a:ext cx="8607425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800" dirty="0">
                <a:latin typeface="Constantia" panose="02030602050306030303" pitchFamily="18" charset="0"/>
              </a:rPr>
              <a:t>It consists of the pathways of the central nervous system that can </a:t>
            </a:r>
            <a:r>
              <a:rPr lang="en-GB" altLang="en-US" sz="1800" dirty="0" smtClean="0">
                <a:latin typeface="Constantia" panose="02030602050306030303" pitchFamily="18" charset="0"/>
              </a:rPr>
              <a:t>be</a:t>
            </a:r>
            <a:r>
              <a:rPr lang="en-US" altLang="en-US" sz="18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association pathways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      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commissural pathways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- 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projection pathways</a:t>
            </a:r>
            <a:r>
              <a:rPr lang="sr-Cyrl-CS" altLang="en-US" sz="1800" dirty="0">
                <a:latin typeface="Constantia" panose="02030602050306030303" pitchFamily="18" charset="0"/>
              </a:rPr>
              <a:t> – </a:t>
            </a:r>
            <a:r>
              <a:rPr lang="en-GB" altLang="en-US" sz="1800" dirty="0">
                <a:latin typeface="Constantia" panose="02030602050306030303" pitchFamily="18" charset="0"/>
              </a:rPr>
              <a:t>long, afferent, sensitive pathways</a:t>
            </a:r>
            <a:endParaRPr lang="en-US" altLang="en-US" sz="18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>
                <a:latin typeface="Constantia" panose="02030602050306030303" pitchFamily="18" charset="0"/>
              </a:rPr>
              <a:t>			             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>
                <a:latin typeface="Constantia" panose="02030602050306030303" pitchFamily="18" charset="0"/>
              </a:rPr>
              <a:t>long, efferent, motor pathways</a:t>
            </a:r>
            <a:endParaRPr lang="en-US" sz="18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 smtClean="0">
                <a:latin typeface="Constantia" panose="02030602050306030303" pitchFamily="18" charset="0"/>
              </a:rPr>
              <a:t>The pathways that travels through the spinal cord are grouped into bundles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funiculi</a:t>
            </a:r>
            <a:r>
              <a:rPr lang="en-US" altLang="en-US" sz="1800" dirty="0" smtClean="0">
                <a:latin typeface="Constantia" panose="02030602050306030303" pitchFamily="18" charset="0"/>
              </a:rPr>
              <a:t>):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1.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anterior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2.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lateralis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	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3</a:t>
            </a:r>
            <a:r>
              <a:rPr lang="en-US" altLang="en-US" sz="1800" dirty="0" smtClean="0">
                <a:latin typeface="Constantia" panose="02030602050306030303" pitchFamily="18" charset="0"/>
              </a:rPr>
              <a:t>.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posterior</a:t>
            </a:r>
            <a:endParaRPr lang="en-US" sz="20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3" name="Title 1"/>
          <p:cNvSpPr txBox="1">
            <a:spLocks noChangeArrowheads="1"/>
          </p:cNvSpPr>
          <p:nvPr/>
        </p:nvSpPr>
        <p:spPr bwMode="auto">
          <a:xfrm>
            <a:off x="755649" y="260350"/>
            <a:ext cx="81375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White matter </a:t>
            </a:r>
            <a:r>
              <a:rPr lang="en-US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(</a:t>
            </a:r>
            <a:r>
              <a:rPr lang="en-US" altLang="en-US" sz="2800" dirty="0" err="1" smtClean="0">
                <a:solidFill>
                  <a:srgbClr val="14425D"/>
                </a:solidFill>
                <a:latin typeface="Constantia" panose="02030602050306030303" pitchFamily="18" charset="0"/>
              </a:rPr>
              <a:t>substantia</a:t>
            </a:r>
            <a:r>
              <a:rPr lang="en-US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800" dirty="0">
                <a:solidFill>
                  <a:srgbClr val="14425D"/>
                </a:solidFill>
                <a:latin typeface="Constantia" panose="02030602050306030303" pitchFamily="18" charset="0"/>
              </a:rPr>
              <a:t>alba) </a:t>
            </a:r>
            <a:r>
              <a:rPr lang="en-GB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of spinal cord</a:t>
            </a:r>
            <a:endParaRPr lang="en-US" sz="28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5844" name="Picture 3" descr="new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654" y="4159701"/>
            <a:ext cx="6594475" cy="26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 txBox="1">
            <a:spLocks noChangeArrowheads="1"/>
          </p:cNvSpPr>
          <p:nvPr/>
        </p:nvSpPr>
        <p:spPr bwMode="auto">
          <a:xfrm>
            <a:off x="0" y="982662"/>
            <a:ext cx="9144000" cy="295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>
                <a:latin typeface="Constantia" panose="02030602050306030303" pitchFamily="18" charset="0"/>
              </a:rPr>
              <a:t>The spinal cord is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sur</a:t>
            </a:r>
            <a:r>
              <a:rPr lang="sr-Latn-RS" altLang="en-US" sz="2000" dirty="0" smtClean="0">
                <a:latin typeface="Constantia" panose="02030602050306030303" pitchFamily="18" charset="0"/>
              </a:rPr>
              <a:t>o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unded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>
                <a:latin typeface="Constantia" panose="02030602050306030303" pitchFamily="18" charset="0"/>
              </a:rPr>
              <a:t>with three connective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membranes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(meninges </a:t>
            </a:r>
            <a:r>
              <a:rPr lang="en-US" altLang="en-US" sz="2000" dirty="0" err="1">
                <a:latin typeface="Constantia" panose="02030602050306030303" pitchFamily="18" charset="0"/>
              </a:rPr>
              <a:t>spinales</a:t>
            </a:r>
            <a:r>
              <a:rPr lang="en-US" altLang="en-US" sz="2000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>
                <a:latin typeface="Constantia" panose="02030602050306030303" pitchFamily="18" charset="0"/>
              </a:rPr>
              <a:t>They are located in the spinal canal and separate the spinal cord from its </a:t>
            </a:r>
            <a:r>
              <a:rPr lang="en-GB" altLang="en-US" sz="2000" dirty="0" smtClean="0">
                <a:latin typeface="Constantia" panose="02030602050306030303" pitchFamily="18" charset="0"/>
              </a:rPr>
              <a:t>walls</a:t>
            </a:r>
          </a:p>
          <a:p>
            <a:pPr marL="0" indent="0" eaLnBrk="1" hangingPunct="1">
              <a:buClr>
                <a:srgbClr val="0BD0D9"/>
              </a:buClr>
              <a:buSzPct val="95000"/>
              <a:buNone/>
            </a:pPr>
            <a:r>
              <a:rPr lang="en-US" altLang="en-US" sz="2000" dirty="0">
                <a:latin typeface="Constantia" panose="02030602050306030303" pitchFamily="18" charset="0"/>
              </a:rPr>
              <a:t/>
            </a:r>
            <a:br>
              <a:rPr lang="en-US" altLang="en-US" sz="2000" dirty="0">
                <a:latin typeface="Constantia" panose="02030602050306030303" pitchFamily="18" charset="0"/>
              </a:rPr>
            </a:br>
            <a:r>
              <a:rPr lang="en-US" altLang="en-US" sz="2000" dirty="0">
                <a:latin typeface="Constantia" panose="02030602050306030303" pitchFamily="18" charset="0"/>
              </a:rPr>
              <a:t>1)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D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ura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b="1" dirty="0">
                <a:latin typeface="Constantia" panose="02030602050306030303" pitchFamily="18" charset="0"/>
              </a:rPr>
              <a:t>mater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spinalis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GB" altLang="en-US" sz="2000" dirty="0" smtClean="0">
                <a:latin typeface="Constantia" panose="02030602050306030303" pitchFamily="18" charset="0"/>
              </a:rPr>
              <a:t>outer membrane</a:t>
            </a:r>
            <a:r>
              <a:rPr lang="en-US" altLang="en-US" sz="2000" dirty="0">
                <a:latin typeface="Constantia" panose="02030602050306030303" pitchFamily="18" charset="0"/>
              </a:rPr>
              <a:t/>
            </a:r>
            <a:br>
              <a:rPr lang="en-US" altLang="en-US" sz="2000" dirty="0">
                <a:latin typeface="Constantia" panose="02030602050306030303" pitchFamily="18" charset="0"/>
              </a:rPr>
            </a:br>
            <a:r>
              <a:rPr lang="en-US" altLang="en-US" sz="2000" dirty="0">
                <a:latin typeface="Constantia" panose="02030602050306030303" pitchFamily="18" charset="0"/>
              </a:rPr>
              <a:t>2)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Arachnoid mater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arachnoidea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spinalis</a:t>
            </a:r>
            <a:r>
              <a:rPr lang="en-US" altLang="en-US" sz="2000" b="1" dirty="0">
                <a:latin typeface="Constantia" panose="02030602050306030303" pitchFamily="18" charset="0"/>
              </a:rPr>
              <a:t>)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middle membrane</a:t>
            </a:r>
            <a:r>
              <a:rPr lang="sr-Cyrl-CS" altLang="en-US" sz="2000" dirty="0">
                <a:latin typeface="Constantia" panose="02030602050306030303" pitchFamily="18" charset="0"/>
              </a:rPr>
              <a:t/>
            </a:r>
            <a:br>
              <a:rPr lang="sr-Cyrl-CS" altLang="en-US" sz="2000" dirty="0">
                <a:latin typeface="Constantia" panose="02030602050306030303" pitchFamily="18" charset="0"/>
              </a:rPr>
            </a:br>
            <a:r>
              <a:rPr lang="en-US" altLang="en-US" sz="2000" b="1" dirty="0">
                <a:latin typeface="Constantia" panose="02030602050306030303" pitchFamily="18" charset="0"/>
              </a:rPr>
              <a:t>3) </a:t>
            </a:r>
            <a:r>
              <a:rPr lang="en-GB" altLang="en-US" sz="2000" b="1" dirty="0" err="1" smtClean="0">
                <a:latin typeface="Constantia" panose="02030602050306030303" pitchFamily="18" charset="0"/>
              </a:rPr>
              <a:t>Pia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 mater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pia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b="1" dirty="0">
                <a:latin typeface="Constantia" panose="02030602050306030303" pitchFamily="18" charset="0"/>
              </a:rPr>
              <a:t>mater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spinalis</a:t>
            </a:r>
            <a:r>
              <a:rPr lang="en-US" altLang="en-US" sz="2000" b="1" dirty="0">
                <a:latin typeface="Constantia" panose="02030602050306030303" pitchFamily="18" charset="0"/>
              </a:rPr>
              <a:t>)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GB" altLang="en-US" sz="2000" dirty="0" smtClean="0">
                <a:latin typeface="Constantia" panose="02030602050306030303" pitchFamily="18" charset="0"/>
              </a:rPr>
              <a:t>line the surface of the spinal cord; inner </a:t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                                                                membrane</a:t>
            </a:r>
            <a:endParaRPr lang="en-US" altLang="en-US" sz="2000" dirty="0">
              <a:latin typeface="Constantia" panose="02030602050306030303" pitchFamily="18" charset="0"/>
            </a:endParaRPr>
          </a:p>
        </p:txBody>
      </p:sp>
      <p:sp>
        <p:nvSpPr>
          <p:cNvPr id="36867" name="Title 1"/>
          <p:cNvSpPr txBox="1">
            <a:spLocks noChangeArrowheads="1"/>
          </p:cNvSpPr>
          <p:nvPr/>
        </p:nvSpPr>
        <p:spPr bwMode="auto">
          <a:xfrm>
            <a:off x="0" y="333375"/>
            <a:ext cx="7772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Meninges of spinal cord (Meninges </a:t>
            </a:r>
            <a:r>
              <a:rPr lang="en-US" altLang="en-US" sz="2800" dirty="0" err="1" smtClean="0">
                <a:solidFill>
                  <a:srgbClr val="14425D"/>
                </a:solidFill>
                <a:latin typeface="Constantia" panose="02030602050306030303" pitchFamily="18" charset="0"/>
              </a:rPr>
              <a:t>spinales</a:t>
            </a:r>
            <a:r>
              <a:rPr lang="en-US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sz="28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5" t="3062" r="40674" b="42249"/>
          <a:stretch>
            <a:fillRect/>
          </a:stretch>
        </p:blipFill>
        <p:spPr bwMode="auto">
          <a:xfrm>
            <a:off x="2724150" y="3540125"/>
            <a:ext cx="4008438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928688"/>
            <a:ext cx="8229600" cy="850900"/>
          </a:xfrm>
        </p:spPr>
        <p:txBody>
          <a:bodyPr/>
          <a:lstStyle/>
          <a:p>
            <a:pPr eaLnBrk="1" hangingPunct="1"/>
            <a:r>
              <a:rPr lang="en-GB" altLang="en-US" sz="3200" dirty="0" smtClean="0">
                <a:latin typeface="Constantia" panose="02030602050306030303" pitchFamily="18" charset="0"/>
                <a:cs typeface="Times New Roman" panose="02020603050405020304" pitchFamily="18" charset="0"/>
              </a:rPr>
              <a:t>DIVISIONS OF NERVOUS SYSTEM</a:t>
            </a:r>
            <a:endParaRPr lang="en-US" sz="3200" dirty="0" smtClean="0">
              <a:latin typeface="Constantia" panose="02030602050306030303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935163"/>
            <a:ext cx="8713787" cy="4389437"/>
          </a:xfrm>
        </p:spPr>
        <p:txBody>
          <a:bodyPr/>
          <a:lstStyle/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MORPHOLOGICAL DIVISION</a:t>
            </a:r>
            <a:r>
              <a:rPr lang="en-US" altLang="en-US" sz="24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		1)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CENTRAL NERVOUS SYSTEM</a:t>
            </a: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		2)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PERIPHERAL NERVOUS SYSTEM</a:t>
            </a: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FUNCTIONAL DIVISION</a:t>
            </a:r>
            <a:r>
              <a:rPr lang="en-US" altLang="en-US" sz="24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		1)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SOMATIC NERVOUS SYSTEM</a:t>
            </a: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		2)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VEGETATIVE</a:t>
            </a:r>
            <a:r>
              <a:rPr lang="en-US" altLang="en-US" sz="2400" dirty="0" smtClean="0">
                <a:latin typeface="Constantia" panose="02030602050306030303" pitchFamily="18" charset="0"/>
              </a:rPr>
              <a:t> (</a:t>
            </a:r>
            <a:r>
              <a:rPr lang="en-GB" altLang="en-US" sz="2400" dirty="0" smtClean="0">
                <a:latin typeface="Constantia" panose="02030602050306030303" pitchFamily="18" charset="0"/>
              </a:rPr>
              <a:t>AUTONOMIC</a:t>
            </a:r>
            <a:r>
              <a:rPr lang="en-US" altLang="en-US" sz="2400" dirty="0" smtClean="0"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NERVOUS SYSTEM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 txBox="1">
            <a:spLocks noChangeArrowheads="1"/>
          </p:cNvSpPr>
          <p:nvPr/>
        </p:nvSpPr>
        <p:spPr bwMode="auto">
          <a:xfrm>
            <a:off x="0" y="1339850"/>
            <a:ext cx="9144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b="1" dirty="0" smtClean="0">
                <a:latin typeface="Constantia" panose="02030602050306030303" pitchFamily="18" charset="0"/>
              </a:rPr>
              <a:t>Dura mater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dura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b="1" dirty="0">
                <a:latin typeface="Constantia" panose="02030602050306030303" pitchFamily="18" charset="0"/>
              </a:rPr>
              <a:t>mater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spinalis</a:t>
            </a:r>
            <a:r>
              <a:rPr lang="en-US" altLang="en-US" sz="2000" b="1" dirty="0">
                <a:latin typeface="Constantia" panose="02030602050306030303" pitchFamily="18" charset="0"/>
              </a:rPr>
              <a:t>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has two layers, outer and inner and the space between them is </a:t>
            </a:r>
            <a:r>
              <a:rPr lang="en-GB" altLang="en-US" sz="2000" dirty="0">
                <a:latin typeface="Constantia" panose="02030602050306030303" pitchFamily="18" charset="0"/>
              </a:rPr>
              <a:t>e</a:t>
            </a:r>
            <a:r>
              <a:rPr lang="en-GB" altLang="en-US" sz="2000" dirty="0" smtClean="0">
                <a:latin typeface="Constantia" panose="02030602050306030303" pitchFamily="18" charset="0"/>
              </a:rPr>
              <a:t>pidural space</a:t>
            </a:r>
            <a:r>
              <a:rPr lang="en-US" altLang="en-US" sz="2000" dirty="0" smtClean="0">
                <a:latin typeface="Constantia" panose="02030602050306030303" pitchFamily="18" charset="0"/>
              </a:rPr>
              <a:t>  </a:t>
            </a:r>
            <a:r>
              <a:rPr lang="en-US" altLang="en-US" sz="2000" dirty="0">
                <a:latin typeface="Constantia" panose="02030602050306030303" pitchFamily="18" charset="0"/>
              </a:rPr>
              <a:t>-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spatium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epidurale</a:t>
            </a:r>
            <a:r>
              <a:rPr lang="en-US" altLang="en-US" sz="2000" b="1" dirty="0">
                <a:latin typeface="Constantia" panose="02030602050306030303" pitchFamily="18" charset="0"/>
              </a:rPr>
              <a:t/>
            </a:r>
            <a:br>
              <a:rPr lang="en-US" altLang="en-US" sz="2000" b="1" dirty="0">
                <a:latin typeface="Constantia" panose="02030602050306030303" pitchFamily="18" charset="0"/>
              </a:rPr>
            </a:br>
            <a:endParaRPr lang="en-US" altLang="en-US" sz="1900" dirty="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 smtClean="0">
                <a:latin typeface="Constantia" panose="02030602050306030303" pitchFamily="18" charset="0"/>
              </a:rPr>
              <a:t>The space between arachnoid membrane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arachnoidea</a:t>
            </a:r>
            <a:r>
              <a:rPr lang="en-US" altLang="en-US" sz="2000" dirty="0">
                <a:latin typeface="Constantia" panose="02030602050306030303" pitchFamily="18" charset="0"/>
              </a:rPr>
              <a:t>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and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pia</a:t>
            </a:r>
            <a:r>
              <a:rPr lang="en-GB" altLang="en-US" sz="2000" dirty="0" smtClean="0">
                <a:latin typeface="Constantia" panose="02030602050306030303" pitchFamily="18" charset="0"/>
              </a:rPr>
              <a:t> mater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pia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>
                <a:latin typeface="Constantia" panose="02030602050306030303" pitchFamily="18" charset="0"/>
              </a:rPr>
              <a:t>mater)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is subarachnoid space </a:t>
            </a:r>
            <a:r>
              <a:rPr lang="en-US" altLang="en-US" sz="2000" dirty="0" smtClean="0">
                <a:latin typeface="Constantia" panose="02030602050306030303" pitchFamily="18" charset="0"/>
              </a:rPr>
              <a:t>–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cavum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subarachnoidale</a:t>
            </a:r>
            <a:r>
              <a:rPr lang="en-US" altLang="en-US" sz="2000" dirty="0" smtClean="0">
                <a:latin typeface="Constantia" panose="02030602050306030303" pitchFamily="18" charset="0"/>
              </a:rPr>
              <a:t>,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>
                <a:latin typeface="Constantia" panose="02030602050306030303" pitchFamily="18" charset="0"/>
              </a:rPr>
              <a:t>with cerebrospinal fluid (liquor </a:t>
            </a:r>
            <a:r>
              <a:rPr lang="en-GB" altLang="en-US" sz="2000" dirty="0" err="1">
                <a:latin typeface="Constantia" panose="02030602050306030303" pitchFamily="18" charset="0"/>
              </a:rPr>
              <a:t>cerebrospinalis</a:t>
            </a:r>
            <a:r>
              <a:rPr lang="en-GB" altLang="en-US" sz="2000" dirty="0">
                <a:latin typeface="Constantia" panose="02030602050306030303" pitchFamily="18" charset="0"/>
              </a:rPr>
              <a:t>), which surrounds the entire spinal cord</a:t>
            </a:r>
            <a:r>
              <a:rPr lang="en-US" altLang="en-US" sz="2000" dirty="0">
                <a:latin typeface="Constantia" panose="02030602050306030303" pitchFamily="18" charset="0"/>
              </a:rPr>
              <a:t/>
            </a:r>
            <a:br>
              <a:rPr lang="en-US" altLang="en-US" sz="2000" dirty="0">
                <a:latin typeface="Constantia" panose="02030602050306030303" pitchFamily="18" charset="0"/>
              </a:rPr>
            </a:br>
            <a:endParaRPr lang="en-US" altLang="en-US" sz="2000" dirty="0">
              <a:latin typeface="Constantia" panose="02030602050306030303" pitchFamily="18" charset="0"/>
            </a:endParaRPr>
          </a:p>
        </p:txBody>
      </p:sp>
      <p:sp>
        <p:nvSpPr>
          <p:cNvPr id="37891" name="Title 1"/>
          <p:cNvSpPr txBox="1">
            <a:spLocks noChangeArrowheads="1"/>
          </p:cNvSpPr>
          <p:nvPr/>
        </p:nvSpPr>
        <p:spPr bwMode="auto">
          <a:xfrm>
            <a:off x="0" y="765175"/>
            <a:ext cx="77724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14425D"/>
                </a:solidFill>
                <a:latin typeface="Constantia" panose="02030602050306030303" pitchFamily="18" charset="0"/>
              </a:rPr>
              <a:t>Meninges of spinal cord (Meninges </a:t>
            </a:r>
            <a:r>
              <a:rPr lang="en-US" altLang="en-US" sz="2800" dirty="0" err="1">
                <a:solidFill>
                  <a:srgbClr val="14425D"/>
                </a:solidFill>
                <a:latin typeface="Constantia" panose="02030602050306030303" pitchFamily="18" charset="0"/>
              </a:rPr>
              <a:t>spinales</a:t>
            </a:r>
            <a:r>
              <a:rPr lang="en-US" altLang="en-US" sz="2800" dirty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sz="28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28125" r="32617" b="7187"/>
          <a:stretch>
            <a:fillRect/>
          </a:stretch>
        </p:blipFill>
        <p:spPr bwMode="auto">
          <a:xfrm>
            <a:off x="3779838" y="3573463"/>
            <a:ext cx="2693987" cy="320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 txBox="1">
            <a:spLocks noChangeArrowheads="1"/>
          </p:cNvSpPr>
          <p:nvPr/>
        </p:nvSpPr>
        <p:spPr bwMode="auto">
          <a:xfrm>
            <a:off x="0" y="1412875"/>
            <a:ext cx="91440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>
                <a:latin typeface="Constantia" panose="02030602050306030303" pitchFamily="18" charset="0"/>
              </a:rPr>
              <a:t>The subarachnoid space is narrow in the area of the spinal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cord.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It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is wider </a:t>
            </a:r>
            <a:r>
              <a:rPr lang="en-GB" altLang="en-US" sz="2000" dirty="0">
                <a:latin typeface="Constantia" panose="02030602050306030303" pitchFamily="18" charset="0"/>
              </a:rPr>
              <a:t>below the caudal end of the spinal cord, </a:t>
            </a:r>
            <a:r>
              <a:rPr lang="en-GB" altLang="en-US" sz="2000" dirty="0" err="1">
                <a:latin typeface="Constantia" panose="02030602050306030303" pitchFamily="18" charset="0"/>
              </a:rPr>
              <a:t>ie</a:t>
            </a:r>
            <a:r>
              <a:rPr lang="en-GB" altLang="en-US" sz="2000" dirty="0">
                <a:latin typeface="Constantia" panose="02030602050306030303" pitchFamily="18" charset="0"/>
              </a:rPr>
              <a:t>. below </a:t>
            </a:r>
            <a:r>
              <a:rPr lang="en-GB" altLang="en-US" sz="2000" dirty="0" smtClean="0">
                <a:latin typeface="Constantia" panose="02030602050306030303" pitchFamily="18" charset="0"/>
              </a:rPr>
              <a:t>L2 and </a:t>
            </a:r>
            <a:r>
              <a:rPr lang="en-GB" altLang="en-US" sz="2000" dirty="0">
                <a:latin typeface="Constantia" panose="02030602050306030303" pitchFamily="18" charset="0"/>
              </a:rPr>
              <a:t>forms the lumbar cistern (cistern s. </a:t>
            </a:r>
            <a:r>
              <a:rPr lang="en-GB" altLang="en-US" sz="2000" dirty="0" err="1">
                <a:latin typeface="Constantia" panose="02030602050306030303" pitchFamily="18" charset="0"/>
              </a:rPr>
              <a:t>ventriculus</a:t>
            </a:r>
            <a:r>
              <a:rPr lang="en-GB" altLang="en-US" sz="2000" dirty="0">
                <a:latin typeface="Constantia" panose="02030602050306030303" pitchFamily="18" charset="0"/>
              </a:rPr>
              <a:t>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lumbalis</a:t>
            </a:r>
            <a:r>
              <a:rPr lang="en-GB" altLang="en-US" sz="2000" dirty="0" smtClean="0">
                <a:latin typeface="Constantia" panose="02030602050306030303" pitchFamily="18" charset="0"/>
              </a:rPr>
              <a:t>).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 smtClean="0">
                <a:latin typeface="Constantia" panose="02030602050306030303" pitchFamily="18" charset="0"/>
              </a:rPr>
              <a:t>Through </a:t>
            </a:r>
            <a:r>
              <a:rPr lang="en-GB" altLang="en-US" sz="2000" dirty="0">
                <a:latin typeface="Constantia" panose="02030602050306030303" pitchFamily="18" charset="0"/>
              </a:rPr>
              <a:t>this cistern, filled with cerebrospinal fluid, passes the </a:t>
            </a:r>
            <a:r>
              <a:rPr lang="en-GB" altLang="en-US" sz="2000" dirty="0" err="1">
                <a:latin typeface="Constantia" panose="02030602050306030303" pitchFamily="18" charset="0"/>
              </a:rPr>
              <a:t>cauda</a:t>
            </a:r>
            <a:r>
              <a:rPr lang="en-GB" altLang="en-US" sz="2000" dirty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equine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 smtClean="0">
                <a:latin typeface="Constantia" panose="02030602050306030303" pitchFamily="18" charset="0"/>
              </a:rPr>
              <a:t>Lumbar </a:t>
            </a:r>
            <a:r>
              <a:rPr lang="en-GB" altLang="en-US" sz="2000" dirty="0">
                <a:latin typeface="Constantia" panose="02030602050306030303" pitchFamily="18" charset="0"/>
              </a:rPr>
              <a:t>puncture - insertion of a needle into the lumbar cistern, between L3 and L4 and L4 and L5, respectively</a:t>
            </a:r>
            <a:endParaRPr lang="en-US" altLang="en-US" sz="2000" dirty="0">
              <a:latin typeface="Constantia" panose="02030602050306030303" pitchFamily="18" charset="0"/>
            </a:endParaRPr>
          </a:p>
        </p:txBody>
      </p:sp>
      <p:sp>
        <p:nvSpPr>
          <p:cNvPr id="38915" name="Title 1"/>
          <p:cNvSpPr txBox="1">
            <a:spLocks noChangeArrowheads="1"/>
          </p:cNvSpPr>
          <p:nvPr/>
        </p:nvSpPr>
        <p:spPr bwMode="auto">
          <a:xfrm>
            <a:off x="0" y="836613"/>
            <a:ext cx="777240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>
                <a:solidFill>
                  <a:srgbClr val="14425D"/>
                </a:solidFill>
                <a:latin typeface="Constantia" panose="02030602050306030303" pitchFamily="18" charset="0"/>
              </a:rPr>
              <a:t>Meninges of spinal cord (Meninges </a:t>
            </a:r>
            <a:r>
              <a:rPr lang="en-US" altLang="en-US" sz="2800" dirty="0" err="1">
                <a:solidFill>
                  <a:srgbClr val="14425D"/>
                </a:solidFill>
                <a:latin typeface="Constantia" panose="02030602050306030303" pitchFamily="18" charset="0"/>
              </a:rPr>
              <a:t>spinales</a:t>
            </a:r>
            <a:r>
              <a:rPr lang="en-US" altLang="en-US" sz="2800" dirty="0">
                <a:solidFill>
                  <a:srgbClr val="14425D"/>
                </a:solidFill>
                <a:latin typeface="Constantia" panose="02030602050306030303" pitchFamily="18" charset="0"/>
              </a:rPr>
              <a:t>)</a:t>
            </a:r>
            <a:endParaRPr lang="en-US" sz="28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98" t="28125" r="32617" b="7187"/>
          <a:stretch>
            <a:fillRect/>
          </a:stretch>
        </p:blipFill>
        <p:spPr bwMode="auto">
          <a:xfrm>
            <a:off x="3779838" y="3762375"/>
            <a:ext cx="2444750" cy="290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 descr="http://upload.wikimedia.org/wikipedia/commons/3/33/Human_brain_midsagittal_cut_descrip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060575"/>
            <a:ext cx="3671888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993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2540"/>
            <a:ext cx="8170862" cy="1143000"/>
          </a:xfrm>
        </p:spPr>
        <p:txBody>
          <a:bodyPr/>
          <a:lstStyle/>
          <a:p>
            <a:pPr algn="l" eaLnBrk="1" hangingPunct="1"/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T</a:t>
            </a:r>
            <a:r>
              <a:rPr lang="en-GB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RUNCUS CEREBRI </a:t>
            </a:r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(</a:t>
            </a:r>
            <a:r>
              <a:rPr lang="en-GB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Brainstem</a:t>
            </a:r>
            <a:r>
              <a:rPr lang="en-US" altLang="en-US" sz="30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)</a:t>
            </a:r>
            <a:endParaRPr lang="en-US" sz="3000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-33337" y="1499137"/>
            <a:ext cx="6118225" cy="45291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altLang="en-US" sz="1800" dirty="0" smtClean="0">
                <a:latin typeface="Constantia" panose="02030602050306030303" pitchFamily="18" charset="0"/>
              </a:rPr>
              <a:t>Located between spinal cord and forebrain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GB" altLang="en-US" sz="1800" dirty="0">
                <a:latin typeface="Constantia" panose="02030602050306030303" pitchFamily="18" charset="0"/>
              </a:rPr>
              <a:t>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pathways </a:t>
            </a:r>
            <a:r>
              <a:rPr lang="en-GB" altLang="en-US" sz="1800" dirty="0">
                <a:latin typeface="Constantia" panose="02030602050306030303" pitchFamily="18" charset="0"/>
              </a:rPr>
              <a:t>that connect 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upper </a:t>
            </a:r>
            <a:r>
              <a:rPr lang="en-GB" altLang="en-US" sz="1800" dirty="0">
                <a:latin typeface="Constantia" panose="02030602050306030303" pitchFamily="18" charset="0"/>
              </a:rPr>
              <a:t>and lower parts of the CNS pass through it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dirty="0" smtClean="0">
                <a:latin typeface="Constantia" panose="02030602050306030303" pitchFamily="18" charset="0"/>
              </a:rPr>
              <a:t>It consists of: </a:t>
            </a:r>
            <a:br>
              <a:rPr lang="en-US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medulla oblongata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/>
            </a:r>
            <a:br>
              <a:rPr lang="sr-Cyrl-RS" altLang="en-US" sz="1800" b="1" dirty="0" smtClean="0">
                <a:latin typeface="Constantia" panose="02030602050306030303" pitchFamily="18" charset="0"/>
              </a:rPr>
            </a:br>
            <a:r>
              <a:rPr lang="sr-Cyrl-RS" altLang="en-US" sz="1800" b="1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po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n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s 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 </a:t>
            </a:r>
            <a:br>
              <a:rPr lang="sr-Cyrl-RS" altLang="en-US" sz="1800" b="1" dirty="0" smtClean="0">
                <a:latin typeface="Constantia" panose="02030602050306030303" pitchFamily="18" charset="0"/>
              </a:rPr>
            </a:br>
            <a:r>
              <a:rPr lang="sr-Cyrl-RS" altLang="en-US" sz="1800" b="1" dirty="0" smtClean="0">
                <a:latin typeface="Constantia" panose="02030602050306030303" pitchFamily="18" charset="0"/>
              </a:rPr>
              <a:t>- 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mesencephalon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 (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middle brain</a:t>
            </a:r>
            <a:r>
              <a:rPr lang="sr-Cyrl-RS" altLang="en-US" sz="1800" b="1" dirty="0" smtClean="0">
                <a:latin typeface="Constantia" panose="02030602050306030303" pitchFamily="18" charset="0"/>
              </a:rPr>
              <a:t>)</a:t>
            </a:r>
            <a:endParaRPr lang="en-US" sz="1800" b="1" dirty="0" smtClean="0">
              <a:latin typeface="Constantia" panose="02030602050306030303" pitchFamily="18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 dirty="0" smtClean="0">
                <a:latin typeface="Constantia" panose="02030602050306030303" pitchFamily="18" charset="0"/>
              </a:rPr>
              <a:t>Each part is ≈2,5 cm long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lvl="1" eaLnBrk="1" hangingPunct="1">
              <a:lnSpc>
                <a:spcPct val="90000"/>
              </a:lnSpc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>
                <a:latin typeface="Constantia" panose="02030602050306030303" pitchFamily="18" charset="0"/>
              </a:rPr>
              <a:t>Each part consists of nuclei (a group of neurons), surrounded by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pathways, </a:t>
            </a:r>
            <a:r>
              <a:rPr lang="en-GB" altLang="en-US" sz="1800" dirty="0" err="1">
                <a:latin typeface="Constantia" panose="02030602050306030303" pitchFamily="18" charset="0"/>
              </a:rPr>
              <a:t>ie</a:t>
            </a:r>
            <a:r>
              <a:rPr lang="en-GB" altLang="en-US" sz="1800" dirty="0">
                <a:latin typeface="Constantia" panose="02030602050306030303" pitchFamily="18" charset="0"/>
              </a:rPr>
              <a:t>. bundles of white mass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1800" dirty="0">
                <a:latin typeface="Constantia" panose="02030602050306030303" pitchFamily="18" charset="0"/>
              </a:rPr>
              <a:t>It contains the </a:t>
            </a:r>
            <a:r>
              <a:rPr lang="en-GB" altLang="en-US" sz="1800" dirty="0" err="1">
                <a:latin typeface="Constantia" panose="02030602050306030303" pitchFamily="18" charset="0"/>
              </a:rPr>
              <a:t>centers</a:t>
            </a:r>
            <a:r>
              <a:rPr lang="en-GB" altLang="en-US" sz="1800" dirty="0">
                <a:latin typeface="Constantia" panose="02030602050306030303" pitchFamily="18" charset="0"/>
              </a:rPr>
              <a:t> of the autonomic nervous system that regulate vital functions (heart rate, respiration </a:t>
            </a:r>
            <a:r>
              <a:rPr lang="en-GB" altLang="en-US" sz="1800" dirty="0" smtClean="0">
                <a:latin typeface="Constantia" panose="02030602050306030303" pitchFamily="18" charset="0"/>
              </a:rPr>
              <a:t>...)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  <p:cxnSp>
        <p:nvCxnSpPr>
          <p:cNvPr id="39941" name="Straight Arrow Connector 7"/>
          <p:cNvCxnSpPr>
            <a:cxnSpLocks noChangeShapeType="1"/>
          </p:cNvCxnSpPr>
          <p:nvPr/>
        </p:nvCxnSpPr>
        <p:spPr bwMode="auto">
          <a:xfrm flipH="1" flipV="1">
            <a:off x="6437313" y="4305300"/>
            <a:ext cx="114300" cy="15113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2" name="Straight Arrow Connector 12"/>
          <p:cNvCxnSpPr>
            <a:cxnSpLocks noChangeShapeType="1"/>
          </p:cNvCxnSpPr>
          <p:nvPr/>
        </p:nvCxnSpPr>
        <p:spPr bwMode="auto">
          <a:xfrm flipH="1" flipV="1">
            <a:off x="6948488" y="4037013"/>
            <a:ext cx="647700" cy="19145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943" name="Straight Arrow Connector 14"/>
          <p:cNvCxnSpPr>
            <a:cxnSpLocks noChangeShapeType="1"/>
          </p:cNvCxnSpPr>
          <p:nvPr/>
        </p:nvCxnSpPr>
        <p:spPr bwMode="auto">
          <a:xfrm rot="16200000" flipV="1">
            <a:off x="6771481" y="4136232"/>
            <a:ext cx="1785937" cy="85725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4" name="TextBox 16"/>
          <p:cNvSpPr txBox="1">
            <a:spLocks noChangeArrowheads="1"/>
          </p:cNvSpPr>
          <p:nvPr/>
        </p:nvSpPr>
        <p:spPr bwMode="auto">
          <a:xfrm>
            <a:off x="5275263" y="5908675"/>
            <a:ext cx="20701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Medulla oblongata</a:t>
            </a:r>
          </a:p>
        </p:txBody>
      </p:sp>
      <p:sp>
        <p:nvSpPr>
          <p:cNvPr id="39945" name="TextBox 17"/>
          <p:cNvSpPr txBox="1">
            <a:spLocks noChangeArrowheads="1"/>
          </p:cNvSpPr>
          <p:nvPr/>
        </p:nvSpPr>
        <p:spPr bwMode="auto">
          <a:xfrm>
            <a:off x="7262813" y="6105525"/>
            <a:ext cx="666750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39946" name="TextBox 19"/>
          <p:cNvSpPr txBox="1">
            <a:spLocks noChangeArrowheads="1"/>
          </p:cNvSpPr>
          <p:nvPr/>
        </p:nvSpPr>
        <p:spPr bwMode="auto">
          <a:xfrm>
            <a:off x="7515225" y="5440363"/>
            <a:ext cx="16287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600">
                <a:latin typeface="Constantia" panose="02030602050306030303" pitchFamily="18" charset="0"/>
              </a:rPr>
              <a:t>Mesencephalon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6" descr="http://upload.wikimedia.org/wikipedia/commons/3/33/Human_brain_midsagittal_cut_descrip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6"/>
          <a:stretch>
            <a:fillRect/>
          </a:stretch>
        </p:blipFill>
        <p:spPr bwMode="auto">
          <a:xfrm>
            <a:off x="5376862" y="1928813"/>
            <a:ext cx="3803650" cy="277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40963" name="Straight Arrow Connector 7"/>
          <p:cNvCxnSpPr>
            <a:cxnSpLocks noChangeShapeType="1"/>
          </p:cNvCxnSpPr>
          <p:nvPr/>
        </p:nvCxnSpPr>
        <p:spPr bwMode="auto">
          <a:xfrm flipH="1" flipV="1">
            <a:off x="6005513" y="4352925"/>
            <a:ext cx="719137" cy="127476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4" name="Straight Arrow Connector 12"/>
          <p:cNvCxnSpPr>
            <a:cxnSpLocks noChangeShapeType="1"/>
          </p:cNvCxnSpPr>
          <p:nvPr/>
        </p:nvCxnSpPr>
        <p:spPr bwMode="auto">
          <a:xfrm flipH="1" flipV="1">
            <a:off x="6464300" y="4090988"/>
            <a:ext cx="1008063" cy="18002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965" name="Straight Arrow Connector 14"/>
          <p:cNvCxnSpPr>
            <a:cxnSpLocks noChangeShapeType="1"/>
          </p:cNvCxnSpPr>
          <p:nvPr/>
        </p:nvCxnSpPr>
        <p:spPr bwMode="auto">
          <a:xfrm flipH="1" flipV="1">
            <a:off x="6794500" y="3708400"/>
            <a:ext cx="1368425" cy="1655763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0966" name="TextBox 16"/>
          <p:cNvSpPr txBox="1">
            <a:spLocks noChangeArrowheads="1"/>
          </p:cNvSpPr>
          <p:nvPr/>
        </p:nvSpPr>
        <p:spPr bwMode="auto">
          <a:xfrm>
            <a:off x="5040313" y="5773738"/>
            <a:ext cx="2070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Medulla oblongata</a:t>
            </a:r>
          </a:p>
        </p:txBody>
      </p:sp>
      <p:sp>
        <p:nvSpPr>
          <p:cNvPr id="40967" name="TextBox 17"/>
          <p:cNvSpPr txBox="1">
            <a:spLocks noChangeArrowheads="1"/>
          </p:cNvSpPr>
          <p:nvPr/>
        </p:nvSpPr>
        <p:spPr bwMode="auto">
          <a:xfrm>
            <a:off x="7138988" y="6062663"/>
            <a:ext cx="6651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40968" name="TextBox 19"/>
          <p:cNvSpPr txBox="1">
            <a:spLocks noChangeArrowheads="1"/>
          </p:cNvSpPr>
          <p:nvPr/>
        </p:nvSpPr>
        <p:spPr bwMode="auto">
          <a:xfrm>
            <a:off x="7596188" y="5413375"/>
            <a:ext cx="1746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sz="1800">
                <a:latin typeface="Constantia" panose="02030602050306030303" pitchFamily="18" charset="0"/>
              </a:rPr>
              <a:t>Mesencephalon</a:t>
            </a:r>
          </a:p>
        </p:txBody>
      </p:sp>
      <p:sp>
        <p:nvSpPr>
          <p:cNvPr id="4096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4925" y="765175"/>
            <a:ext cx="5329238" cy="6121400"/>
          </a:xfrm>
        </p:spPr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lang="en-GB" altLang="en-US" sz="1600" dirty="0">
                <a:latin typeface="Constantia" panose="02030602050306030303" pitchFamily="18" charset="0"/>
              </a:rPr>
              <a:t>It contains nuclei of </a:t>
            </a:r>
            <a:r>
              <a:rPr lang="en-GB" altLang="en-US" sz="1600" dirty="0" smtClean="0">
                <a:latin typeface="Constantia" panose="02030602050306030303" pitchFamily="18" charset="0"/>
              </a:rPr>
              <a:t>cranial </a:t>
            </a:r>
            <a:r>
              <a:rPr lang="en-GB" altLang="en-US" sz="1600" dirty="0">
                <a:latin typeface="Constantia" panose="02030602050306030303" pitchFamily="18" charset="0"/>
              </a:rPr>
              <a:t>nerves, relay nuclei and </a:t>
            </a:r>
            <a:r>
              <a:rPr lang="en-GB" altLang="en-US" sz="1600" dirty="0" smtClean="0">
                <a:latin typeface="Constantia" panose="02030602050306030303" pitchFamily="18" charset="0"/>
              </a:rPr>
              <a:t>nuclei of reticular formation</a:t>
            </a:r>
            <a:r>
              <a:rPr lang="en-US" altLang="en-US" sz="1600" dirty="0" smtClean="0">
                <a:latin typeface="Constantia" panose="02030602050306030303" pitchFamily="18" charset="0"/>
              </a:rPr>
              <a:t>.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endParaRPr lang="en-US" sz="1600" dirty="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Sensitive and motor nuclei of:</a:t>
            </a: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glossopharyngeus</a:t>
            </a:r>
            <a:r>
              <a:rPr lang="en-US" sz="1600" dirty="0" smtClean="0">
                <a:latin typeface="Constantia" panose="02030602050306030303" pitchFamily="18" charset="0"/>
              </a:rPr>
              <a:t> (9),</a:t>
            </a:r>
            <a:endParaRPr lang="en-US" altLang="en-US" sz="1600" dirty="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sz="1600" dirty="0" err="1" smtClean="0">
                <a:latin typeface="Constantia" panose="02030602050306030303" pitchFamily="18" charset="0"/>
              </a:rPr>
              <a:t>Vagus</a:t>
            </a:r>
            <a:r>
              <a:rPr lang="en-US" sz="1600" dirty="0" smtClean="0">
                <a:latin typeface="Constantia" panose="02030602050306030303" pitchFamily="18" charset="0"/>
              </a:rPr>
              <a:t> (10), </a:t>
            </a:r>
            <a:endParaRPr lang="en-US" altLang="en-US" sz="1600" dirty="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sz="1600" dirty="0" err="1" smtClean="0">
                <a:latin typeface="Constantia" panose="02030602050306030303" pitchFamily="18" charset="0"/>
              </a:rPr>
              <a:t>Accessor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ius</a:t>
            </a:r>
            <a:r>
              <a:rPr lang="en-US" sz="1600" dirty="0" smtClean="0">
                <a:latin typeface="Constantia" panose="02030602050306030303" pitchFamily="18" charset="0"/>
              </a:rPr>
              <a:t> (11),</a:t>
            </a:r>
            <a:endParaRPr lang="en-US" altLang="en-US" sz="1600" dirty="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sz="1600" dirty="0" err="1" smtClean="0">
                <a:latin typeface="Constantia" panose="02030602050306030303" pitchFamily="18" charset="0"/>
              </a:rPr>
              <a:t>Hypogloss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us</a:t>
            </a:r>
            <a:r>
              <a:rPr lang="en-US" sz="1600" dirty="0" smtClean="0">
                <a:latin typeface="Constantia" panose="02030602050306030303" pitchFamily="18" charset="0"/>
              </a:rPr>
              <a:t> (12)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 smtClean="0">
                <a:latin typeface="Constantia" panose="02030602050306030303" pitchFamily="18" charset="0"/>
              </a:rPr>
              <a:t>Some nuclei of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: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dirty="0" smtClean="0">
                <a:latin typeface="Constantia" panose="02030602050306030303" pitchFamily="18" charset="0"/>
              </a:rPr>
              <a:t>-      </a:t>
            </a:r>
            <a:r>
              <a:rPr lang="en-GB" altLang="en-US" sz="1600" dirty="0" smtClean="0">
                <a:latin typeface="Constantia" panose="02030602050306030303" pitchFamily="18" charset="0"/>
              </a:rPr>
              <a:t>N.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trigeminus</a:t>
            </a:r>
            <a:r>
              <a:rPr lang="en-GB" altLang="en-US" sz="1600" dirty="0" smtClean="0">
                <a:latin typeface="Constantia" panose="02030602050306030303" pitchFamily="18" charset="0"/>
              </a:rPr>
              <a:t> (5)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 smtClean="0">
                <a:latin typeface="Constantia" panose="02030602050306030303" pitchFamily="18" charset="0"/>
              </a:rPr>
              <a:t>-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      </a:t>
            </a:r>
            <a:r>
              <a:rPr lang="en-GB" altLang="en-US" sz="1600" dirty="0" smtClean="0">
                <a:latin typeface="Constantia" panose="02030602050306030303" pitchFamily="18" charset="0"/>
              </a:rPr>
              <a:t>N.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facialis</a:t>
            </a:r>
            <a:r>
              <a:rPr lang="en-GB" altLang="en-US" sz="1600" dirty="0" smtClean="0">
                <a:latin typeface="Constantia" panose="02030602050306030303" pitchFamily="18" charset="0"/>
              </a:rPr>
              <a:t> (7)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 smtClean="0">
                <a:latin typeface="Constantia" panose="02030602050306030303" pitchFamily="18" charset="0"/>
              </a:rPr>
              <a:t>-      N.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vestibulocochlearis</a:t>
            </a:r>
            <a:r>
              <a:rPr lang="en-GB" altLang="en-US" sz="1600" dirty="0" smtClean="0">
                <a:latin typeface="Constantia" panose="02030602050306030303" pitchFamily="18" charset="0"/>
              </a:rPr>
              <a:t> (8)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endParaRPr lang="en-US" sz="1600" dirty="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en-GB" altLang="en-US" sz="1600" dirty="0" smtClean="0">
                <a:latin typeface="Constantia" panose="02030602050306030303" pitchFamily="18" charset="0"/>
              </a:rPr>
              <a:t>Relay nuclei</a:t>
            </a:r>
            <a:endParaRPr lang="en-US" sz="1600" dirty="0" smtClean="0"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Nucleus </a:t>
            </a:r>
            <a:r>
              <a:rPr 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gracilis</a:t>
            </a:r>
            <a:r>
              <a:rPr 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and</a:t>
            </a:r>
            <a:r>
              <a:rPr 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nucleus</a:t>
            </a:r>
            <a:r>
              <a:rPr lang="sr-Cyrl-R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cuneatus</a:t>
            </a:r>
            <a:r>
              <a:rPr 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br>
              <a:rPr 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relays sensitive somatic information from trunk</a:t>
            </a:r>
            <a:b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and limbs toward thalamus (diencephalon)</a:t>
            </a:r>
            <a:endParaRPr 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marL="838200" lvl="1" indent="-381000" eaLnBrk="1" hangingPunct="1">
              <a:lnSpc>
                <a:spcPct val="80000"/>
              </a:lnSpc>
            </a:pPr>
            <a:r>
              <a:rPr lang="en-GB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Nuclei </a:t>
            </a:r>
            <a:r>
              <a:rPr lang="en-GB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olivares</a:t>
            </a:r>
            <a:r>
              <a:rPr lang="sr-Cyrl-R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inferiores</a:t>
            </a:r>
            <a: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relays </a:t>
            </a:r>
            <a:r>
              <a:rPr lang="en-U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motor information from spinal cord, telencephalon и and brainstem toward cerebellum</a:t>
            </a:r>
            <a:r>
              <a:rPr lang="en-US" sz="1600" dirty="0" smtClean="0">
                <a:latin typeface="Constantia" panose="02030602050306030303" pitchFamily="18" charset="0"/>
              </a:rPr>
              <a:t>.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endParaRPr lang="en-US" sz="1600" dirty="0" smtClean="0">
              <a:latin typeface="Constantia" panose="02030602050306030303" pitchFamily="18" charset="0"/>
            </a:endParaRPr>
          </a:p>
          <a:p>
            <a:pPr marL="457200" indent="-457200" eaLnBrk="1" hangingPunct="1">
              <a:lnSpc>
                <a:spcPct val="80000"/>
              </a:lnSpc>
            </a:pPr>
            <a:r>
              <a:rPr lang="en-GB" altLang="en-US" sz="1600" dirty="0" smtClean="0">
                <a:latin typeface="Constantia" panose="02030602050306030303" pitchFamily="18" charset="0"/>
              </a:rPr>
              <a:t>Nuclei of reticular formation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:</a:t>
            </a:r>
          </a:p>
          <a:p>
            <a:pPr marL="457200" indent="-457200" eaLnBrk="1" hangingPunct="1">
              <a:lnSpc>
                <a:spcPct val="80000"/>
              </a:lnSpc>
              <a:buFontTx/>
              <a:buNone/>
            </a:pPr>
            <a:r>
              <a:rPr lang="sr-Cyrl-RS" altLang="en-US" sz="1600" dirty="0" smtClean="0">
                <a:latin typeface="Constantia" panose="02030602050306030303" pitchFamily="18" charset="0"/>
              </a:rPr>
              <a:t>	-  </a:t>
            </a:r>
            <a:r>
              <a:rPr lang="en-GB" altLang="en-US" sz="1600" dirty="0" smtClean="0">
                <a:latin typeface="Constantia" panose="02030602050306030303" pitchFamily="18" charset="0"/>
              </a:rPr>
              <a:t>Nuclei that are </a:t>
            </a:r>
            <a:r>
              <a:rPr lang="en-GB" altLang="en-US" sz="1600" dirty="0">
                <a:latin typeface="Constantia" panose="02030602050306030303" pitchFamily="18" charset="0"/>
              </a:rPr>
              <a:t>reflex </a:t>
            </a:r>
            <a:r>
              <a:rPr lang="en-GB" altLang="en-US" sz="16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1600" dirty="0">
                <a:latin typeface="Constantia" panose="02030602050306030303" pitchFamily="18" charset="0"/>
              </a:rPr>
              <a:t>for </a:t>
            </a:r>
            <a:r>
              <a:rPr lang="en-GB" altLang="en-US" sz="1600" dirty="0" smtClean="0">
                <a:latin typeface="Constantia" panose="02030602050306030303" pitchFamily="18" charset="0"/>
              </a:rPr>
              <a:t>breathing,</a:t>
            </a:r>
            <a:br>
              <a:rPr lang="en-GB" altLang="en-US" sz="1600" dirty="0" smtClean="0">
                <a:latin typeface="Constantia" panose="02030602050306030303" pitchFamily="18" charset="0"/>
              </a:rPr>
            </a:br>
            <a:r>
              <a:rPr lang="en-GB" altLang="en-US" sz="1600" dirty="0" smtClean="0">
                <a:latin typeface="Constantia" panose="02030602050306030303" pitchFamily="18" charset="0"/>
              </a:rPr>
              <a:t>   coughing</a:t>
            </a:r>
            <a:r>
              <a:rPr lang="en-GB" altLang="en-US" sz="1600" dirty="0">
                <a:latin typeface="Constantia" panose="02030602050306030303" pitchFamily="18" charset="0"/>
              </a:rPr>
              <a:t>, blood circulation, swallowing, </a:t>
            </a:r>
            <a:r>
              <a:rPr lang="en-GB" altLang="en-US" sz="1600" dirty="0" smtClean="0">
                <a:latin typeface="Constantia" panose="02030602050306030303" pitchFamily="18" charset="0"/>
              </a:rPr>
              <a:t>vomiting)</a:t>
            </a:r>
            <a:br>
              <a:rPr lang="en-GB" altLang="en-US" sz="1600" dirty="0" smtClean="0">
                <a:latin typeface="Constantia" panose="02030602050306030303" pitchFamily="18" charset="0"/>
              </a:rPr>
            </a:b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-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nuclei </a:t>
            </a:r>
            <a:r>
              <a:rPr lang="en-GB" altLang="en-US" sz="1600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raphae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(serotonin containing neurons</a:t>
            </a: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40970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970264" y="982663"/>
            <a:ext cx="4176712" cy="838200"/>
          </a:xfrm>
        </p:spPr>
        <p:txBody>
          <a:bodyPr/>
          <a:lstStyle/>
          <a:p>
            <a:pPr eaLnBrk="1" hangingPunct="1"/>
            <a:r>
              <a:rPr lang="en-US" sz="3200" b="1" u="sng" dirty="0" smtClean="0">
                <a:latin typeface="Constantia" panose="02030602050306030303" pitchFamily="18" charset="0"/>
              </a:rPr>
              <a:t>Medulla Oblongata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1828800" cy="1143000"/>
          </a:xfrm>
        </p:spPr>
        <p:txBody>
          <a:bodyPr/>
          <a:lstStyle/>
          <a:p>
            <a:pPr eaLnBrk="1" hangingPunct="1"/>
            <a:r>
              <a:rPr lang="en-US" b="1" u="sng" smtClean="0">
                <a:latin typeface="Constantia" panose="02030602050306030303" pitchFamily="18" charset="0"/>
              </a:rPr>
              <a:t>Pons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6513" y="1125538"/>
            <a:ext cx="5183187" cy="5327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1600" dirty="0" smtClean="0">
                <a:latin typeface="Constantia" panose="02030602050306030303" pitchFamily="18" charset="0"/>
              </a:rPr>
              <a:t>Located between medulla oblongata and midbrain</a:t>
            </a:r>
            <a:r>
              <a:rPr lang="en-US" sz="1600" dirty="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Contains</a:t>
            </a:r>
            <a:r>
              <a:rPr lang="en-US" sz="1600" dirty="0" smtClean="0">
                <a:latin typeface="Constantia" panose="02030602050306030303" pitchFamily="18" charset="0"/>
              </a:rPr>
              <a:t>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GB" altLang="en-US" sz="1600" dirty="0" smtClean="0">
                <a:latin typeface="Constantia" panose="02030602050306030303" pitchFamily="18" charset="0"/>
              </a:rPr>
              <a:t>- </a:t>
            </a:r>
            <a:r>
              <a:rPr lang="en-US" altLang="en-US" sz="1600" dirty="0">
                <a:latin typeface="Constantia" panose="02030602050306030303" pitchFamily="18" charset="0"/>
              </a:rPr>
              <a:t>Sensitive and motor </a:t>
            </a:r>
            <a:r>
              <a:rPr lang="en-US" altLang="en-US" sz="1600" dirty="0" smtClean="0">
                <a:latin typeface="Constantia" panose="02030602050306030303" pitchFamily="18" charset="0"/>
              </a:rPr>
              <a:t>nuclei of cranial nerves</a:t>
            </a:r>
            <a:endParaRPr lang="en-US" sz="1600" dirty="0" smtClean="0">
              <a:latin typeface="Constantia" panose="02030602050306030303" pitchFamily="18" charset="0"/>
            </a:endParaRPr>
          </a:p>
          <a:p>
            <a:pPr lvl="2" eaLnBrk="1" hangingPunct="1">
              <a:lnSpc>
                <a:spcPct val="80000"/>
              </a:lnSpc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trigeminusa</a:t>
            </a:r>
            <a:r>
              <a:rPr lang="en-US" sz="1600" dirty="0" smtClean="0">
                <a:latin typeface="Constantia" panose="02030602050306030303" pitchFamily="18" charset="0"/>
              </a:rPr>
              <a:t> (5), </a:t>
            </a:r>
            <a:br>
              <a:rPr lang="en-US" sz="1600" dirty="0" smtClean="0">
                <a:latin typeface="Constantia" panose="02030602050306030303" pitchFamily="18" charset="0"/>
              </a:rPr>
            </a:b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abducensa</a:t>
            </a:r>
            <a:r>
              <a:rPr lang="en-US" sz="1600" dirty="0" smtClean="0">
                <a:latin typeface="Constantia" panose="02030602050306030303" pitchFamily="18" charset="0"/>
              </a:rPr>
              <a:t> (6), </a:t>
            </a:r>
            <a:br>
              <a:rPr lang="en-US" sz="1600" dirty="0" smtClean="0">
                <a:latin typeface="Constantia" panose="02030602050306030303" pitchFamily="18" charset="0"/>
              </a:rPr>
            </a:b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f</a:t>
            </a:r>
            <a:r>
              <a:rPr lang="en-US" sz="1600" dirty="0" err="1" smtClean="0">
                <a:latin typeface="Constantia" panose="02030602050306030303" pitchFamily="18" charset="0"/>
              </a:rPr>
              <a:t>acial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isa</a:t>
            </a:r>
            <a:r>
              <a:rPr lang="en-US" sz="1600" dirty="0" smtClean="0">
                <a:latin typeface="Constantia" panose="02030602050306030303" pitchFamily="18" charset="0"/>
              </a:rPr>
              <a:t> (7), </a:t>
            </a:r>
          </a:p>
          <a:p>
            <a:pPr lvl="2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sz="1600" dirty="0" smtClean="0">
                <a:latin typeface="Constantia" panose="02030602050306030303" pitchFamily="18" charset="0"/>
              </a:rPr>
              <a:t>	</a:t>
            </a: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US" altLang="en-US" sz="1600" dirty="0" err="1" smtClean="0">
                <a:latin typeface="Constantia" panose="02030602050306030303" pitchFamily="18" charset="0"/>
              </a:rPr>
              <a:t>Vestibulocochlearisa</a:t>
            </a:r>
            <a:r>
              <a:rPr lang="en-US" altLang="en-US" sz="1600" dirty="0" smtClean="0">
                <a:latin typeface="Constantia" panose="02030602050306030303" pitchFamily="18" charset="0"/>
              </a:rPr>
              <a:t> </a:t>
            </a:r>
            <a:r>
              <a:rPr lang="en-US" sz="1600" dirty="0" smtClean="0">
                <a:latin typeface="Constantia" panose="02030602050306030303" pitchFamily="18" charset="0"/>
              </a:rPr>
              <a:t>(8)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16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 smtClean="0">
                <a:latin typeface="Constantia" panose="02030602050306030303" pitchFamily="18" charset="0"/>
              </a:rPr>
              <a:t>Relay nuclei</a:t>
            </a:r>
            <a:endParaRPr lang="en-US" sz="16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    </a:t>
            </a:r>
            <a:r>
              <a:rPr lang="sr-Latn-C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nuclei pontis – </a:t>
            </a:r>
            <a:r>
              <a:rPr lang="en-GB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motor system</a:t>
            </a:r>
            <a:endParaRPr lang="sr-Cyrl-RS" alt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	- nc. </a:t>
            </a:r>
            <a:r>
              <a:rPr lang="en-U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</a:t>
            </a:r>
            <a:r>
              <a:rPr lang="sr-Latn-C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livaris superior –</a:t>
            </a:r>
            <a:r>
              <a:rPr lang="sr-Cyrl-RS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auditory system</a:t>
            </a:r>
            <a:endParaRPr lang="sr-Cyrl-RS" altLang="en-US" sz="1600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	- nuclei corporis trapezoidei - </a:t>
            </a:r>
            <a:r>
              <a:rPr lang="en-GB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auditory </a:t>
            </a:r>
            <a:r>
              <a:rPr lang="en-GB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system</a:t>
            </a:r>
            <a:endParaRPr lang="en-GB" altLang="en-US" sz="1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     </a:t>
            </a:r>
            <a:r>
              <a:rPr lang="sr-Latn-CS" altLang="en-US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nuclei lemnisci lateralis -</a:t>
            </a:r>
            <a:r>
              <a:rPr lang="sr-Cyrl-RS" alt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1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auditory system</a:t>
            </a:r>
            <a:r>
              <a:rPr lang="sr-Cyrl-R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/>
            </a:r>
            <a:br>
              <a:rPr lang="sr-Cyrl-RS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endParaRPr lang="sr-Cyrl-RS" altLang="en-US" sz="16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Constantia" panose="02030602050306030303" pitchFamily="18" charset="0"/>
              </a:rPr>
              <a:t>Nuclei of reticular formation 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:</a:t>
            </a: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/>
            </a:r>
            <a:b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- </a:t>
            </a:r>
            <a:r>
              <a:rPr lang="en-GB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nuclei </a:t>
            </a:r>
            <a:r>
              <a:rPr lang="en-GB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raphae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(serotonin containing neurons</a:t>
            </a: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)</a:t>
            </a:r>
            <a:endParaRPr lang="sr-Cyrl-RS" altLang="en-US" sz="13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</a:t>
            </a:r>
            <a:r>
              <a:rPr lang="en-GB" altLang="en-US" sz="1600" dirty="0">
                <a:latin typeface="Constantia" panose="02030602050306030303" pitchFamily="18" charset="0"/>
              </a:rPr>
              <a:t>Nuclei that are reflex </a:t>
            </a:r>
            <a:r>
              <a:rPr lang="en-GB" altLang="en-US" sz="16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1600" dirty="0">
                <a:latin typeface="Constantia" panose="02030602050306030303" pitchFamily="18" charset="0"/>
              </a:rPr>
              <a:t>for breathing,</a:t>
            </a:r>
            <a:br>
              <a:rPr lang="en-GB" altLang="en-US" sz="1600" dirty="0">
                <a:latin typeface="Constantia" panose="02030602050306030303" pitchFamily="18" charset="0"/>
              </a:rPr>
            </a:br>
            <a:r>
              <a:rPr lang="en-GB" altLang="en-US" sz="1600" dirty="0">
                <a:latin typeface="Constantia" panose="02030602050306030303" pitchFamily="18" charset="0"/>
              </a:rPr>
              <a:t> </a:t>
            </a:r>
            <a:r>
              <a:rPr lang="en-GB" altLang="en-US" sz="1600" dirty="0" smtClean="0">
                <a:latin typeface="Constantia" panose="02030602050306030303" pitchFamily="18" charset="0"/>
              </a:rPr>
              <a:t> swallowing</a:t>
            </a:r>
            <a:endParaRPr lang="en-GB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pic>
        <p:nvPicPr>
          <p:cNvPr id="41988" name="Picture 4" descr="sol0067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 b="5304"/>
          <a:stretch>
            <a:fillRect/>
          </a:stretch>
        </p:blipFill>
        <p:spPr>
          <a:xfrm>
            <a:off x="5205413" y="1196975"/>
            <a:ext cx="2922587" cy="217170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1989" name="Picture 5" descr="po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546475"/>
            <a:ext cx="358140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35" t="23016" r="48264" b="16138"/>
          <a:stretch>
            <a:fillRect/>
          </a:stretch>
        </p:blipFill>
        <p:spPr bwMode="auto">
          <a:xfrm>
            <a:off x="5643563" y="2327275"/>
            <a:ext cx="2916237" cy="347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30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16016" y="188640"/>
            <a:ext cx="4284663" cy="1143000"/>
          </a:xfrm>
        </p:spPr>
        <p:txBody>
          <a:bodyPr/>
          <a:lstStyle/>
          <a:p>
            <a:pPr eaLnBrk="1" hangingPunct="1"/>
            <a:r>
              <a:rPr lang="en-US" altLang="en-US" sz="4000" b="1" u="sng" dirty="0" smtClean="0"/>
              <a:t>Mesencephalon</a:t>
            </a:r>
            <a:br>
              <a:rPr lang="en-US" altLang="en-US" sz="4000" b="1" u="sng" dirty="0" smtClean="0"/>
            </a:br>
            <a:r>
              <a:rPr lang="en-US" altLang="en-US" sz="4000" b="1" u="sng" dirty="0" smtClean="0"/>
              <a:t>(Midbrain)</a:t>
            </a:r>
            <a:endParaRPr lang="en-US" sz="4000" b="1" u="sng" dirty="0" smtClean="0"/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79512" y="620688"/>
            <a:ext cx="5400724" cy="6120680"/>
          </a:xfrm>
        </p:spPr>
        <p:txBody>
          <a:bodyPr/>
          <a:lstStyle/>
          <a:p>
            <a:pPr eaLnBrk="1" hangingPunct="1"/>
            <a:r>
              <a:rPr lang="en-US" altLang="en-US" sz="1800" dirty="0" smtClean="0">
                <a:latin typeface="Constantia" panose="02030602050306030303" pitchFamily="18" charset="0"/>
              </a:rPr>
              <a:t>Located between pons and diencephalon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/>
            <a:r>
              <a:rPr lang="en-GB" altLang="en-US" sz="1800" dirty="0" smtClean="0">
                <a:latin typeface="Constantia" panose="02030602050306030303" pitchFamily="18" charset="0"/>
              </a:rPr>
              <a:t>Consists of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:</a:t>
            </a:r>
            <a:endParaRPr lang="sr-Cyrl-C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	1)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Dorsal part - </a:t>
            </a:r>
            <a:r>
              <a:rPr lang="en-US" sz="18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tectum</a:t>
            </a:r>
            <a:endParaRPr lang="en-US" sz="1800" dirty="0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	2)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Middle part - </a:t>
            </a:r>
            <a:r>
              <a:rPr lang="en-GB" altLang="en-US" sz="1800" dirty="0" err="1" smtClean="0">
                <a:solidFill>
                  <a:srgbClr val="0066FF"/>
                </a:solidFill>
                <a:latin typeface="Constantia" panose="02030602050306030303" pitchFamily="18" charset="0"/>
              </a:rPr>
              <a:t>tegmentum</a:t>
            </a:r>
            <a:endParaRPr lang="en-GB" altLang="en-US" sz="1800" dirty="0" smtClean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	 </a:t>
            </a:r>
            <a:r>
              <a:rPr lang="en-US" altLang="en-US" sz="1800" dirty="0" err="1">
                <a:solidFill>
                  <a:srgbClr val="0070C0"/>
                </a:solidFill>
                <a:latin typeface="Constantia" panose="02030602050306030303" pitchFamily="18" charset="0"/>
              </a:rPr>
              <a:t>A</a:t>
            </a:r>
            <a:r>
              <a:rPr lang="en-US" altLang="en-US" sz="18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queductus</a:t>
            </a:r>
            <a:r>
              <a:rPr lang="en-US" altLang="en-US" sz="18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cerebri</a:t>
            </a:r>
            <a:r>
              <a:rPr lang="en-US" altLang="en-US" sz="18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that connects 3. and 4.</a:t>
            </a:r>
            <a:br>
              <a:rPr lang="en-GB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 ventricles, is located between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tectum</a:t>
            </a:r>
            <a:r>
              <a:rPr lang="en-GB" altLang="en-US" sz="1800" dirty="0" smtClean="0">
                <a:latin typeface="Constantia" panose="02030602050306030303" pitchFamily="18" charset="0"/>
              </a:rPr>
              <a:t> and</a:t>
            </a:r>
            <a:br>
              <a:rPr lang="en-GB" altLang="en-US" sz="1800" dirty="0" smtClean="0">
                <a:latin typeface="Constantia" panose="02030602050306030303" pitchFamily="18" charset="0"/>
              </a:rPr>
            </a:b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tegmentum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	3)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Ventral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aqu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е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ductus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crebri</a:t>
            </a:r>
            <a:r>
              <a:rPr lang="en-GB" altLang="en-US" sz="1800" dirty="0" smtClean="0">
                <a:latin typeface="Constantia" panose="02030602050306030303" pitchFamily="18" charset="0"/>
              </a:rPr>
              <a:t> there are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crura</a:t>
            </a:r>
            <a:r>
              <a:rPr lang="en-GB" altLang="en-US" sz="18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cerebri</a:t>
            </a:r>
            <a:r>
              <a:rPr lang="en-GB" altLang="en-US" sz="18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(</a:t>
            </a:r>
            <a:r>
              <a:rPr lang="en-GB" altLang="en-US" sz="1800" dirty="0" smtClean="0">
                <a:solidFill>
                  <a:schemeClr val="tx1">
                    <a:lumMod val="50000"/>
                  </a:schemeClr>
                </a:solidFill>
                <a:latin typeface="Constantia" panose="02030602050306030303" pitchFamily="18" charset="0"/>
              </a:rPr>
              <a:t>white matter, pathways that connect telencephalon with middle brain)</a:t>
            </a: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          </a:t>
            </a:r>
            <a:endParaRPr lang="en-GB" altLang="en-US" sz="1800" i="1" dirty="0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i="1" dirty="0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Structures of </a:t>
            </a:r>
            <a:r>
              <a:rPr lang="en-US" altLang="en-US" sz="1800" i="1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T</a:t>
            </a:r>
            <a:r>
              <a:rPr lang="en-US" sz="1800" i="1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ectum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:</a:t>
            </a:r>
            <a:endParaRPr lang="en-US" sz="1800" dirty="0" smtClean="0">
              <a:solidFill>
                <a:srgbClr val="0070C0"/>
              </a:solidFill>
              <a:latin typeface="Constantia" panose="02030602050306030303" pitchFamily="18" charset="0"/>
            </a:endParaRPr>
          </a:p>
          <a:p>
            <a:pPr lvl="2" eaLnBrk="1" hangingPunct="1"/>
            <a:r>
              <a:rPr lang="en-US" altLang="en-US" sz="16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Colliculi</a:t>
            </a:r>
            <a:r>
              <a:rPr lang="en-US" altLang="en-US" sz="16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superiores</a:t>
            </a:r>
            <a:r>
              <a:rPr lang="en-US" altLang="en-US" sz="16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 smtClean="0">
                <a:latin typeface="Constantia" panose="02030602050306030303" pitchFamily="18" charset="0"/>
              </a:rPr>
              <a:t>(2)</a:t>
            </a:r>
            <a:r>
              <a:rPr lang="en-US" sz="1600" dirty="0" smtClean="0">
                <a:latin typeface="Constantia" panose="02030602050306030303" pitchFamily="18" charset="0"/>
              </a:rPr>
              <a:t> </a:t>
            </a:r>
            <a:r>
              <a:rPr lang="en-US" altLang="en-US" sz="1600" dirty="0" smtClean="0">
                <a:latin typeface="Constantia" panose="02030602050306030303" pitchFamily="18" charset="0"/>
              </a:rPr>
              <a:t/>
            </a:r>
            <a:br>
              <a:rPr lang="en-US" altLang="en-US" sz="1600" dirty="0" smtClean="0">
                <a:latin typeface="Constantia" panose="02030602050306030303" pitchFamily="18" charset="0"/>
              </a:rPr>
            </a:br>
            <a:r>
              <a:rPr lang="en-US" altLang="en-US" sz="1600" dirty="0" smtClean="0">
                <a:latin typeface="Constantia" panose="02030602050306030303" pitchFamily="18" charset="0"/>
              </a:rPr>
              <a:t>with neurons that </a:t>
            </a:r>
            <a:r>
              <a:rPr lang="en-GB" altLang="en-US" sz="1600" dirty="0">
                <a:latin typeface="Constantia" panose="02030602050306030303" pitchFamily="18" charset="0"/>
              </a:rPr>
              <a:t>control the reflex movements of the eyes, head and neck in response to a visual stimulus</a:t>
            </a:r>
            <a:endParaRPr lang="en-US" sz="1600" dirty="0" smtClean="0">
              <a:latin typeface="Constantia" panose="02030602050306030303" pitchFamily="18" charset="0"/>
            </a:endParaRPr>
          </a:p>
          <a:p>
            <a:pPr lvl="2" eaLnBrk="1" hangingPunct="1"/>
            <a:r>
              <a:rPr lang="en-US" altLang="en-US" sz="16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Colliculi</a:t>
            </a:r>
            <a:r>
              <a:rPr lang="en-US" altLang="en-US" sz="16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 err="1" smtClean="0">
                <a:solidFill>
                  <a:srgbClr val="0070C0"/>
                </a:solidFill>
                <a:latin typeface="Constantia" panose="02030602050306030303" pitchFamily="18" charset="0"/>
              </a:rPr>
              <a:t>inferiores</a:t>
            </a:r>
            <a:r>
              <a:rPr lang="en-US" altLang="en-US" sz="1600" dirty="0" smtClean="0">
                <a:solidFill>
                  <a:srgbClr val="0070C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dirty="0" smtClean="0">
                <a:latin typeface="Constantia" panose="02030602050306030303" pitchFamily="18" charset="0"/>
              </a:rPr>
              <a:t>(2) </a:t>
            </a:r>
            <a:br>
              <a:rPr lang="en-US" altLang="en-US" sz="1600" dirty="0" smtClean="0">
                <a:latin typeface="Constantia" panose="02030602050306030303" pitchFamily="18" charset="0"/>
              </a:rPr>
            </a:br>
            <a:r>
              <a:rPr lang="en-US" altLang="en-US" sz="1600" dirty="0">
                <a:latin typeface="Constantia" panose="02030602050306030303" pitchFamily="18" charset="0"/>
              </a:rPr>
              <a:t>with neurons that </a:t>
            </a:r>
            <a:r>
              <a:rPr lang="en-GB" altLang="en-US" sz="1600" dirty="0">
                <a:latin typeface="Constantia" panose="02030602050306030303" pitchFamily="18" charset="0"/>
              </a:rPr>
              <a:t>control the reflex movements of the eyes, head and neck in response to </a:t>
            </a:r>
            <a:r>
              <a:rPr lang="en-GB" altLang="en-US" sz="1600" dirty="0" smtClean="0">
                <a:latin typeface="Constantia" panose="02030602050306030303" pitchFamily="18" charset="0"/>
              </a:rPr>
              <a:t>an auditory stimulus</a:t>
            </a:r>
            <a:endParaRPr lang="en-US" sz="1600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12776"/>
            <a:ext cx="8713787" cy="5572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GB" altLang="en-US" sz="1600" dirty="0" smtClean="0">
                <a:latin typeface="Constantia" panose="02030602050306030303" pitchFamily="18" charset="0"/>
              </a:rPr>
              <a:t>Contains</a:t>
            </a:r>
            <a:r>
              <a:rPr lang="en-US" sz="16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sz="1600" dirty="0" smtClean="0">
                <a:latin typeface="Constantia" panose="02030602050306030303" pitchFamily="18" charset="0"/>
              </a:rPr>
              <a:t>-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 </a:t>
            </a:r>
            <a:r>
              <a:rPr lang="en-GB" altLang="en-US" sz="1600" dirty="0" smtClean="0">
                <a:latin typeface="Constantia" panose="02030602050306030303" pitchFamily="18" charset="0"/>
              </a:rPr>
              <a:t>Nuclei of cranial nerves</a:t>
            </a:r>
            <a:endParaRPr lang="en-US" sz="1600" dirty="0" smtClean="0">
              <a:latin typeface="Constantia" panose="02030602050306030303" pitchFamily="18" charset="0"/>
            </a:endParaRP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oculomotoriusa</a:t>
            </a:r>
            <a:r>
              <a:rPr lang="en-US" sz="1600" dirty="0" smtClean="0">
                <a:latin typeface="Constantia" panose="02030602050306030303" pitchFamily="18" charset="0"/>
              </a:rPr>
              <a:t> (</a:t>
            </a:r>
            <a:r>
              <a:rPr lang="en-GB" altLang="en-US" sz="1600" dirty="0" smtClean="0">
                <a:latin typeface="Constantia" panose="02030602050306030303" pitchFamily="18" charset="0"/>
              </a:rPr>
              <a:t>3</a:t>
            </a:r>
            <a:r>
              <a:rPr lang="en-US" sz="1600" dirty="0" smtClean="0">
                <a:latin typeface="Constantia" panose="02030602050306030303" pitchFamily="18" charset="0"/>
              </a:rPr>
              <a:t>), </a:t>
            </a:r>
            <a:br>
              <a:rPr lang="en-US" sz="1600" dirty="0" smtClean="0">
                <a:latin typeface="Constantia" panose="02030602050306030303" pitchFamily="18" charset="0"/>
              </a:rPr>
            </a:br>
            <a:r>
              <a:rPr lang="en-US" altLang="en-US" sz="1600" dirty="0" smtClean="0">
                <a:latin typeface="Constantia" panose="02030602050306030303" pitchFamily="18" charset="0"/>
              </a:rPr>
              <a:t>N.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trochlearisa</a:t>
            </a:r>
            <a:r>
              <a:rPr lang="en-US" sz="1600" dirty="0" smtClean="0">
                <a:latin typeface="Constantia" panose="02030602050306030303" pitchFamily="18" charset="0"/>
              </a:rPr>
              <a:t> (</a:t>
            </a:r>
            <a:r>
              <a:rPr lang="en-GB" altLang="en-US" sz="1600" dirty="0" smtClean="0">
                <a:latin typeface="Constantia" panose="02030602050306030303" pitchFamily="18" charset="0"/>
              </a:rPr>
              <a:t>4</a:t>
            </a:r>
            <a:r>
              <a:rPr lang="en-US" sz="1600" dirty="0" smtClean="0">
                <a:latin typeface="Constantia" panose="02030602050306030303" pitchFamily="18" charset="0"/>
              </a:rPr>
              <a:t>), 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en-US" sz="1600" dirty="0" smtClean="0">
                <a:latin typeface="Constantia" panose="02030602050306030303" pitchFamily="18" charset="0"/>
              </a:rPr>
              <a:t>Some of the nuclei of:</a:t>
            </a:r>
          </a:p>
          <a:p>
            <a:pPr lvl="1" eaLnBrk="1" hangingPunct="1">
              <a:lnSpc>
                <a:spcPct val="80000"/>
              </a:lnSpc>
              <a:buFontTx/>
              <a:buNone/>
              <a:defRPr/>
            </a:pPr>
            <a:r>
              <a:rPr lang="sr-Cyrl-RS" altLang="en-US" sz="1600" dirty="0" smtClean="0">
                <a:latin typeface="Constantia" panose="02030602050306030303" pitchFamily="18" charset="0"/>
              </a:rPr>
              <a:t>		     </a:t>
            </a:r>
            <a:r>
              <a:rPr lang="en-US" sz="1600" dirty="0" smtClean="0">
                <a:latin typeface="Constantia" panose="02030602050306030303" pitchFamily="18" charset="0"/>
              </a:rPr>
              <a:t>N. </a:t>
            </a:r>
            <a:r>
              <a:rPr lang="en-US" sz="1600" dirty="0" err="1" smtClean="0">
                <a:latin typeface="Constantia" panose="02030602050306030303" pitchFamily="18" charset="0"/>
              </a:rPr>
              <a:t>trigeminus</a:t>
            </a:r>
            <a:r>
              <a:rPr lang="en-US" sz="1600" dirty="0" smtClean="0">
                <a:latin typeface="Constantia" panose="02030602050306030303" pitchFamily="18" charset="0"/>
              </a:rPr>
              <a:t> (5)</a:t>
            </a:r>
          </a:p>
          <a:p>
            <a:pPr lvl="2" eaLnBrk="1" hangingPunct="1">
              <a:lnSpc>
                <a:spcPct val="90000"/>
              </a:lnSpc>
              <a:defRPr/>
            </a:pPr>
            <a:endParaRPr lang="sr-Cyrl-C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altLang="en-US" sz="1600" dirty="0" smtClean="0">
                <a:latin typeface="Constantia" panose="02030602050306030303" pitchFamily="18" charset="0"/>
              </a:rPr>
              <a:t>Relay nuclei</a:t>
            </a:r>
            <a:endParaRPr lang="sr-Cyrl-RS" altLang="en-US" sz="16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latin typeface="Constantia" panose="02030602050306030303" pitchFamily="18" charset="0"/>
              </a:rPr>
              <a:t>	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- strata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grisea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colliculi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superioris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–</a:t>
            </a:r>
            <a:r>
              <a:rPr lang="sr-Cyrl-CS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reflex optical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centre</a:t>
            </a:r>
            <a:endParaRPr lang="en-US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nc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.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colliculi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inferioris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-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reflex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auditory centre</a:t>
            </a:r>
            <a:endParaRPr lang="en-US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area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pretectalis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–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nuclei involved in the pupil reflex to light</a:t>
            </a:r>
            <a:endParaRPr lang="en-US" altLang="en-US" sz="1600" b="1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nc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.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Interstitialis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rostralis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–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involved in movement of the eye</a:t>
            </a:r>
            <a:endParaRPr lang="en-US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nc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.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Interstitialis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Cajal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-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involved in movement of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the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eye</a:t>
            </a:r>
            <a:endParaRPr lang="en-US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-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nc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. </a:t>
            </a:r>
            <a:r>
              <a:rPr lang="en-US" altLang="en-US" sz="1600" b="1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Darkshewitsch</a:t>
            </a:r>
            <a:r>
              <a:rPr lang="en-US" altLang="en-US" sz="16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-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involved in movement of </a:t>
            </a:r>
            <a:r>
              <a:rPr lang="en-GB" altLang="en-US" sz="16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the 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eye</a:t>
            </a:r>
            <a:endParaRPr lang="en-US" altLang="en-US" sz="16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altLang="en-US" sz="1600" b="1" dirty="0" smtClean="0">
                <a:latin typeface="Constantia" panose="02030602050306030303" pitchFamily="18" charset="0"/>
              </a:rPr>
              <a:t>	- </a:t>
            </a:r>
            <a:r>
              <a:rPr lang="en-US" altLang="en-US" sz="1600" b="1" dirty="0" err="1" smtClean="0">
                <a:latin typeface="Constantia" panose="02030602050306030303" pitchFamily="18" charset="0"/>
              </a:rPr>
              <a:t>substantia</a:t>
            </a:r>
            <a:r>
              <a:rPr lang="en-US" altLang="en-US" sz="16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600" b="1" dirty="0" err="1" smtClean="0">
                <a:latin typeface="Constantia" panose="02030602050306030303" pitchFamily="18" charset="0"/>
              </a:rPr>
              <a:t>nigra</a:t>
            </a:r>
            <a:r>
              <a:rPr lang="en-US" altLang="en-US" sz="1600" b="1" dirty="0" smtClean="0">
                <a:latin typeface="Constantia" panose="02030602050306030303" pitchFamily="18" charset="0"/>
              </a:rPr>
              <a:t> – </a:t>
            </a:r>
            <a:r>
              <a:rPr lang="en-GB" altLang="en-US" sz="1600" dirty="0" smtClean="0">
                <a:latin typeface="Constantia" panose="02030602050306030303" pitchFamily="18" charset="0"/>
              </a:rPr>
              <a:t>relay motor nuclei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; </a:t>
            </a:r>
            <a:r>
              <a:rPr lang="en-GB" altLang="en-US" sz="1600" dirty="0" smtClean="0">
                <a:latin typeface="Constantia" panose="02030602050306030303" pitchFamily="18" charset="0"/>
              </a:rPr>
              <a:t>dopamine containing</a:t>
            </a:r>
            <a:r>
              <a:rPr lang="sr-Cyrl-RS" altLang="en-US" sz="1600" dirty="0" smtClean="0">
                <a:latin typeface="Constantia" panose="02030602050306030303" pitchFamily="18" charset="0"/>
              </a:rPr>
              <a:t>; </a:t>
            </a:r>
            <a:br>
              <a:rPr lang="sr-Cyrl-RS" altLang="en-US" sz="1600" dirty="0" smtClean="0">
                <a:latin typeface="Constantia" panose="02030602050306030303" pitchFamily="18" charset="0"/>
              </a:rPr>
            </a:br>
            <a:r>
              <a:rPr lang="sr-Cyrl-RS" altLang="en-US" sz="1600" dirty="0" smtClean="0">
                <a:latin typeface="Constantia" panose="02030602050306030303" pitchFamily="18" charset="0"/>
              </a:rPr>
              <a:t>                                    </a:t>
            </a:r>
            <a:r>
              <a:rPr lang="en-GB" altLang="en-US" sz="1600" dirty="0" smtClean="0">
                <a:latin typeface="Constantia" panose="02030602050306030303" pitchFamily="18" charset="0"/>
              </a:rPr>
              <a:t>(Parkinson’s </a:t>
            </a:r>
            <a:r>
              <a:rPr lang="en-GB" altLang="en-US" sz="1600" dirty="0" err="1" smtClean="0">
                <a:latin typeface="Constantia" panose="02030602050306030303" pitchFamily="18" charset="0"/>
              </a:rPr>
              <a:t>desease</a:t>
            </a:r>
            <a:r>
              <a:rPr lang="en-GB" altLang="en-US" sz="1600" dirty="0" smtClean="0">
                <a:latin typeface="Constantia" panose="02030602050306030303" pitchFamily="18" charset="0"/>
              </a:rPr>
              <a:t>)</a:t>
            </a:r>
            <a:endParaRPr lang="sr-Cyrl-RS" altLang="en-US" sz="16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None/>
              <a:defRPr/>
            </a:pPr>
            <a:r>
              <a:rPr lang="sr-Cyrl-RS" altLang="en-US" sz="1600" dirty="0">
                <a:latin typeface="Constantia" panose="02030602050306030303" pitchFamily="18" charset="0"/>
              </a:rPr>
              <a:t>	- </a:t>
            </a:r>
            <a:r>
              <a:rPr lang="en-GB" altLang="en-US" sz="1600" b="1" dirty="0">
                <a:latin typeface="Constantia" panose="02030602050306030303" pitchFamily="18" charset="0"/>
              </a:rPr>
              <a:t>nucleus </a:t>
            </a:r>
            <a:r>
              <a:rPr lang="en-GB" altLang="en-US" sz="1600" b="1" dirty="0" err="1">
                <a:latin typeface="Constantia" panose="02030602050306030303" pitchFamily="18" charset="0"/>
              </a:rPr>
              <a:t>ruber</a:t>
            </a:r>
            <a:r>
              <a:rPr lang="en-GB" altLang="en-US" sz="1600" b="1" dirty="0">
                <a:latin typeface="Constantia" panose="02030602050306030303" pitchFamily="18" charset="0"/>
              </a:rPr>
              <a:t> - </a:t>
            </a:r>
            <a:r>
              <a:rPr lang="en-GB" altLang="en-US" sz="1600" dirty="0">
                <a:latin typeface="Constantia" panose="02030602050306030303" pitchFamily="18" charset="0"/>
              </a:rPr>
              <a:t>relay motor nuclei</a:t>
            </a:r>
            <a:endParaRPr lang="sr-Cyrl-RS" altLang="en-US" sz="16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r-Cyrl-RS" altLang="en-US" sz="1600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1600" dirty="0">
                <a:latin typeface="Constantia" panose="02030602050306030303" pitchFamily="18" charset="0"/>
              </a:rPr>
              <a:t>Nuclei of reticular formation </a:t>
            </a:r>
            <a:r>
              <a:rPr lang="sr-Cyrl-RS" altLang="en-US" sz="1600" dirty="0">
                <a:latin typeface="Constantia" panose="02030602050306030303" pitchFamily="18" charset="0"/>
              </a:rPr>
              <a:t>:</a:t>
            </a:r>
            <a:r>
              <a:rPr lang="sr-Cyrl-RS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/>
            </a:r>
            <a:br>
              <a:rPr lang="sr-Cyrl-RS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sr-Cyrl-RS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- </a:t>
            </a:r>
            <a:r>
              <a:rPr lang="en-GB" altLang="en-US" sz="1600" b="1" dirty="0">
                <a:solidFill>
                  <a:srgbClr val="FF0000"/>
                </a:solidFill>
                <a:latin typeface="Constantia" panose="02030602050306030303" pitchFamily="18" charset="0"/>
              </a:rPr>
              <a:t>nuclei </a:t>
            </a:r>
            <a:r>
              <a:rPr lang="en-GB" altLang="en-US" sz="1600" b="1" dirty="0" err="1">
                <a:solidFill>
                  <a:srgbClr val="FF0000"/>
                </a:solidFill>
                <a:latin typeface="Constantia" panose="02030602050306030303" pitchFamily="18" charset="0"/>
              </a:rPr>
              <a:t>raphae</a:t>
            </a:r>
            <a:r>
              <a:rPr lang="en-GB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 (serotonin containing neurons</a:t>
            </a:r>
            <a:r>
              <a:rPr lang="sr-Cyrl-RS" altLang="en-US" sz="1600" dirty="0">
                <a:solidFill>
                  <a:srgbClr val="FF0000"/>
                </a:solidFill>
                <a:latin typeface="Constantia" panose="02030602050306030303" pitchFamily="18" charset="0"/>
              </a:rPr>
              <a:t>)</a:t>
            </a:r>
            <a:endParaRPr lang="sr-Cyrl-RS" altLang="en-US" sz="1300" dirty="0">
              <a:solidFill>
                <a:srgbClr val="FF0000"/>
              </a:solidFill>
              <a:latin typeface="Constantia" panose="02030602050306030303" pitchFamily="18" charset="0"/>
            </a:endParaRPr>
          </a:p>
        </p:txBody>
      </p:sp>
      <p:sp>
        <p:nvSpPr>
          <p:cNvPr id="44035" name="Rectangle 3"/>
          <p:cNvSpPr>
            <a:spLocks noGrp="1" noChangeArrowheads="1"/>
          </p:cNvSpPr>
          <p:nvPr/>
        </p:nvSpPr>
        <p:spPr bwMode="auto">
          <a:xfrm>
            <a:off x="1116012" y="188913"/>
            <a:ext cx="7272411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600" b="1" u="sng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Mesencephalon (Midbrain)</a:t>
            </a:r>
            <a:endParaRPr lang="en-US" sz="3600" b="1" u="sng" dirty="0">
              <a:solidFill>
                <a:schemeClr val="tx2"/>
              </a:solidFill>
              <a:latin typeface="Constantia" panose="02030602050306030303" pitchFamily="18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t="6258" r="38312" b="37549"/>
          <a:stretch>
            <a:fillRect/>
          </a:stretch>
        </p:blipFill>
        <p:spPr bwMode="auto">
          <a:xfrm>
            <a:off x="5698466" y="1285875"/>
            <a:ext cx="3457575" cy="274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1331" y="-26987"/>
            <a:ext cx="8229600" cy="791691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	</a:t>
            </a:r>
            <a:r>
              <a:rPr lang="en-US" altLang="en-US" sz="32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endParaRPr lang="en-US" sz="3200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59624" y="620477"/>
            <a:ext cx="8424863" cy="5473700"/>
          </a:xfrm>
        </p:spPr>
        <p:txBody>
          <a:bodyPr/>
          <a:lstStyle/>
          <a:p>
            <a:pPr eaLnBrk="1" hangingPunct="1"/>
            <a:r>
              <a:rPr lang="en-GB" altLang="en-US" sz="1800" dirty="0">
                <a:latin typeface="Constantia" panose="02030602050306030303" pitchFamily="18" charset="0"/>
              </a:rPr>
              <a:t>The cerebellum is located in the posterior cranial fossa, behind and above 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pons and </a:t>
            </a:r>
            <a:r>
              <a:rPr lang="en-GB" altLang="en-US" sz="1800" dirty="0">
                <a:latin typeface="Constantia" panose="02030602050306030303" pitchFamily="18" charset="0"/>
              </a:rPr>
              <a:t>medulla oblongata</a:t>
            </a:r>
            <a:r>
              <a:rPr lang="en-GB" alt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/>
            <a:r>
              <a:rPr lang="en-GB" altLang="en-US" sz="1800" dirty="0" smtClean="0">
                <a:latin typeface="Constantia" panose="02030602050306030303" pitchFamily="18" charset="0"/>
              </a:rPr>
              <a:t>It forms </a:t>
            </a:r>
            <a:r>
              <a:rPr lang="en-GB" altLang="en-US" sz="1800" dirty="0">
                <a:latin typeface="Constantia" panose="02030602050306030303" pitchFamily="18" charset="0"/>
              </a:rPr>
              <a:t>the roof of the 4th </a:t>
            </a:r>
            <a:r>
              <a:rPr lang="en-GB" altLang="en-US" sz="1800" dirty="0" smtClean="0">
                <a:latin typeface="Constantia" panose="02030602050306030303" pitchFamily="18" charset="0"/>
              </a:rPr>
              <a:t>ventricle.</a:t>
            </a:r>
          </a:p>
          <a:p>
            <a:pPr eaLnBrk="1" hangingPunct="1"/>
            <a:r>
              <a:rPr lang="en-GB" altLang="en-US" sz="1800" dirty="0" smtClean="0">
                <a:latin typeface="Constantia" panose="02030602050306030303" pitchFamily="18" charset="0"/>
              </a:rPr>
              <a:t>It is separated </a:t>
            </a:r>
            <a:r>
              <a:rPr lang="en-GB" altLang="en-US" sz="1800" dirty="0">
                <a:latin typeface="Constantia" panose="02030602050306030303" pitchFamily="18" charset="0"/>
              </a:rPr>
              <a:t>from the cerebrum by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an extension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dura</a:t>
            </a:r>
            <a:r>
              <a:rPr lang="en-GB" altLang="en-US" sz="1800" dirty="0" smtClean="0">
                <a:latin typeface="Constantia" panose="02030602050306030303" pitchFamily="18" charset="0"/>
              </a:rPr>
              <a:t> matter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tentorium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cerebelli</a:t>
            </a:r>
            <a:r>
              <a:rPr lang="en-GB" altLang="en-US" sz="1800" dirty="0" smtClean="0">
                <a:latin typeface="Constantia" panose="02030602050306030303" pitchFamily="18" charset="0"/>
              </a:rPr>
              <a:t>)</a:t>
            </a:r>
          </a:p>
          <a:p>
            <a:pPr marL="0" indent="0" eaLnBrk="1" hangingPunct="1">
              <a:buNone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1800" dirty="0" smtClean="0">
                <a:latin typeface="Constantia" panose="02030602050306030303" pitchFamily="18" charset="0"/>
              </a:rPr>
              <a:t>It is </a:t>
            </a:r>
            <a:r>
              <a:rPr lang="en-GB" altLang="en-US" sz="1800" dirty="0">
                <a:latin typeface="Constantia" panose="02030602050306030303" pitchFamily="18" charset="0"/>
              </a:rPr>
              <a:t>divided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into right </a:t>
            </a:r>
            <a:r>
              <a:rPr lang="en-GB" altLang="en-US" sz="1800" dirty="0">
                <a:latin typeface="Constantia" panose="02030602050306030303" pitchFamily="18" charset="0"/>
              </a:rPr>
              <a:t>and left hemisphere (</a:t>
            </a:r>
            <a:r>
              <a:rPr lang="en-GB" altLang="en-US" sz="1800" b="1" dirty="0" err="1">
                <a:latin typeface="Constantia" panose="02030602050306030303" pitchFamily="18" charset="0"/>
              </a:rPr>
              <a:t>hemispheria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cerebelli</a:t>
            </a:r>
            <a:r>
              <a:rPr lang="en-GB" altLang="en-US" sz="1800" b="1" dirty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dextra</a:t>
            </a:r>
            <a:r>
              <a:rPr lang="en-GB" altLang="en-US" sz="1800" b="1" dirty="0">
                <a:latin typeface="Constantia" panose="02030602050306030303" pitchFamily="18" charset="0"/>
              </a:rPr>
              <a:t> et </a:t>
            </a:r>
            <a:r>
              <a:rPr lang="en-GB" altLang="en-US" sz="1800" b="1" dirty="0" err="1">
                <a:latin typeface="Constantia" panose="02030602050306030303" pitchFamily="18" charset="0"/>
              </a:rPr>
              <a:t>sinistra</a:t>
            </a:r>
            <a:r>
              <a:rPr lang="en-GB" altLang="en-US" sz="1800" dirty="0" smtClean="0">
                <a:latin typeface="Constantia" panose="02030602050306030303" pitchFamily="18" charset="0"/>
              </a:rPr>
              <a:t>), and the narrow midline zone between them is 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vermis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</a:t>
            </a:r>
          </a:p>
          <a:p>
            <a:pPr eaLnBrk="1" hangingPunct="1"/>
            <a:r>
              <a:rPr lang="en-GB" altLang="en-US" sz="1800" dirty="0" smtClean="0">
                <a:latin typeface="Constantia" panose="02030602050306030303" pitchFamily="18" charset="0"/>
              </a:rPr>
              <a:t>Its cortex is by numerous fissure divided into ridges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folia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cerebelli</a:t>
            </a:r>
            <a:r>
              <a:rPr lang="en-GB" altLang="en-US" sz="1800" dirty="0" smtClean="0">
                <a:latin typeface="Constantia" panose="02030602050306030303" pitchFamily="18" charset="0"/>
              </a:rPr>
              <a:t>).</a:t>
            </a:r>
          </a:p>
          <a:p>
            <a:pPr eaLnBrk="1" hangingPunct="1">
              <a:buFontTx/>
              <a:buNone/>
            </a:pPr>
            <a:endParaRPr lang="en-GB" altLang="en-US" sz="1800" dirty="0" smtClean="0">
              <a:latin typeface="Constantia" panose="02030602050306030303" pitchFamily="18" charset="0"/>
            </a:endParaRPr>
          </a:p>
        </p:txBody>
      </p:sp>
      <p:pic>
        <p:nvPicPr>
          <p:cNvPr id="45060" name="Picture 3" descr="12-06c_LobeFissur_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" r="14999" b="4561"/>
          <a:stretch>
            <a:fillRect/>
          </a:stretch>
        </p:blipFill>
        <p:spPr bwMode="auto">
          <a:xfrm>
            <a:off x="155686" y="3558194"/>
            <a:ext cx="3971759" cy="32155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061" name="Straight Arrow Connector 6"/>
          <p:cNvCxnSpPr>
            <a:cxnSpLocks noChangeShapeType="1"/>
          </p:cNvCxnSpPr>
          <p:nvPr/>
        </p:nvCxnSpPr>
        <p:spPr bwMode="auto">
          <a:xfrm flipH="1">
            <a:off x="3419475" y="5949950"/>
            <a:ext cx="1439863" cy="68263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4859338" y="3405331"/>
            <a:ext cx="3816424" cy="330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3713" y="-127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	</a:t>
            </a:r>
            <a:r>
              <a:rPr lang="en-US" altLang="en-US" sz="3200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CEREBELLUM</a:t>
            </a:r>
            <a:endParaRPr lang="en-US" sz="3200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98450" y="908050"/>
            <a:ext cx="8738046" cy="54737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en-GB" altLang="en-US" sz="18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There are three surfaces of the cerebellum that can be described:</a:t>
            </a:r>
            <a: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/>
            </a:r>
            <a:b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а) </a:t>
            </a:r>
            <a:r>
              <a:rPr lang="en-GB" altLang="en-US" sz="1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upper (superior) surface -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under the occipital lobe of cerebrum and under</a:t>
            </a:r>
            <a:b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    the tentorium </a:t>
            </a:r>
            <a:r>
              <a:rPr lang="en-GB" altLang="en-US" sz="1800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cerebelli</a:t>
            </a:r>
            <a: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/>
            </a:r>
            <a:b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</a:b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b</a:t>
            </a:r>
            <a: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) </a:t>
            </a:r>
            <a:r>
              <a:rPr lang="en-GB" altLang="en-US" sz="1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inferior surface – 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rests at the inner surface of the </a:t>
            </a:r>
            <a:r>
              <a:rPr lang="en-GB" altLang="en-US" sz="1800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squama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of occipital bone</a:t>
            </a:r>
            <a:endParaRPr lang="sr-Cyrl-RS" altLang="en-US" sz="18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	ц) 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anterior surface – oriented toward the pons and medulla oblongata – its deepest part is called </a:t>
            </a:r>
            <a:r>
              <a:rPr lang="en-GB" altLang="en-US" sz="1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“</a:t>
            </a:r>
            <a:r>
              <a:rPr lang="en-GB" altLang="en-US" sz="1800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fastigium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”, that is the highest part of the roof of 4</a:t>
            </a:r>
            <a:r>
              <a:rPr lang="en-GB" altLang="en-US" sz="1800" baseline="30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th</a:t>
            </a:r>
            <a:r>
              <a:rPr lang="en-GB" altLang="en-US" sz="18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ventricle</a:t>
            </a:r>
            <a:endParaRPr lang="sr-Cyrl-RS" altLang="en-US" sz="1800" dirty="0" smtClean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- Lateral from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fastigium</a:t>
            </a:r>
            <a:r>
              <a:rPr lang="en-GB" altLang="en-US" sz="1800" dirty="0" smtClean="0">
                <a:latin typeface="Constantia" panose="02030602050306030303" pitchFamily="18" charset="0"/>
              </a:rPr>
              <a:t>, there are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pedunculi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cerebellares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superiores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, </a:t>
            </a:r>
            <a:r>
              <a:rPr lang="en-GB" altLang="en-US" sz="1800" b="1" dirty="0" err="1" smtClean="0">
                <a:latin typeface="Constantia" panose="02030602050306030303" pitchFamily="18" charset="0"/>
              </a:rPr>
              <a:t>medii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 et inferiors, </a:t>
            </a:r>
            <a:r>
              <a:rPr lang="en-GB" altLang="en-US" sz="1800" dirty="0" smtClean="0">
                <a:latin typeface="Constantia" panose="02030602050306030303" pitchFamily="18" charset="0"/>
              </a:rPr>
              <a:t>white matter, </a:t>
            </a:r>
            <a:r>
              <a:rPr lang="en-GB" altLang="en-US" sz="1800" dirty="0" err="1">
                <a:latin typeface="Constantia" panose="02030602050306030303" pitchFamily="18" charset="0"/>
              </a:rPr>
              <a:t>ie</a:t>
            </a:r>
            <a:r>
              <a:rPr lang="en-GB" altLang="en-US" sz="1800" dirty="0">
                <a:latin typeface="Constantia" panose="02030602050306030303" pitchFamily="18" charset="0"/>
              </a:rPr>
              <a:t>. pathways that connect the cerebellum to the brain stem</a:t>
            </a:r>
            <a:endParaRPr lang="en-US" sz="1800" b="1" dirty="0" smtClean="0">
              <a:latin typeface="Constantia" panose="02030602050306030303" pitchFamily="18" charset="0"/>
            </a:endParaRPr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-394" r="37869" b="37746"/>
          <a:stretch>
            <a:fillRect/>
          </a:stretch>
        </p:blipFill>
        <p:spPr bwMode="auto">
          <a:xfrm>
            <a:off x="684213" y="4254500"/>
            <a:ext cx="3014662" cy="260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0" t="-197" r="37685" b="37746"/>
          <a:stretch>
            <a:fillRect/>
          </a:stretch>
        </p:blipFill>
        <p:spPr bwMode="auto">
          <a:xfrm>
            <a:off x="5292725" y="4224338"/>
            <a:ext cx="3114675" cy="266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50" y="1071563"/>
            <a:ext cx="8229600" cy="511175"/>
          </a:xfrm>
        </p:spPr>
        <p:txBody>
          <a:bodyPr/>
          <a:lstStyle/>
          <a:p>
            <a:pPr eaLnBrk="1" hangingPunct="1"/>
            <a:r>
              <a:rPr lang="en-GB" altLang="en-US" sz="2800" b="1" dirty="0" smtClean="0">
                <a:latin typeface="Constantia" panose="02030602050306030303" pitchFamily="18" charset="0"/>
              </a:rPr>
              <a:t>GREY MATTER OF </a:t>
            </a:r>
            <a:r>
              <a:rPr lang="en-US" altLang="en-US" sz="2800" b="1" dirty="0" smtClean="0">
                <a:latin typeface="Constantia" panose="02030602050306030303" pitchFamily="18" charset="0"/>
              </a:rPr>
              <a:t>CEREBELLUM</a:t>
            </a:r>
            <a:endParaRPr lang="en-US" sz="2800" b="1" dirty="0" smtClean="0">
              <a:latin typeface="Constantia" panose="02030602050306030303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588" y="1919288"/>
            <a:ext cx="6875462" cy="41052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GB" altLang="en-US" sz="2000" b="1" dirty="0" smtClean="0">
                <a:latin typeface="Constantia" panose="02030602050306030303" pitchFamily="18" charset="0"/>
              </a:rPr>
              <a:t>CORTEX CEREBELLARIS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CS" altLang="en-US" sz="20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2000" b="1" dirty="0" smtClean="0">
                <a:latin typeface="Constantia" panose="02030602050306030303" pitchFamily="18" charset="0"/>
              </a:rPr>
              <a:t>NUCLEI OF CEREBELLUM</a:t>
            </a:r>
            <a:endParaRPr lang="en-US" altLang="en-US" sz="2000" b="1" dirty="0" smtClean="0">
              <a:latin typeface="Constantia" panose="02030602050306030303" pitchFamily="18" charset="0"/>
            </a:endParaRP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 smtClean="0">
                <a:latin typeface="Constantia" panose="02030602050306030303" pitchFamily="18" charset="0"/>
              </a:rPr>
              <a:t>- </a:t>
            </a:r>
            <a:r>
              <a:rPr lang="sr-Cyrl-CS" altLang="en-US" sz="2000" b="1" dirty="0" smtClean="0">
                <a:latin typeface="Constantia" panose="02030602050306030303" pitchFamily="18" charset="0"/>
              </a:rPr>
              <a:t>  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nc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Fastigii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2000" b="1" dirty="0" smtClean="0">
                <a:latin typeface="Constantia" panose="02030602050306030303" pitchFamily="18" charset="0"/>
              </a:rPr>
              <a:t>- </a:t>
            </a:r>
            <a:r>
              <a:rPr lang="sr-Cyrl-CS" altLang="en-US" sz="2000" b="1" dirty="0" smtClean="0">
                <a:latin typeface="Constantia" panose="02030602050306030303" pitchFamily="18" charset="0"/>
              </a:rPr>
              <a:t>  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nc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Globosus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dirty="0" err="1" smtClean="0">
                <a:latin typeface="Constantia" panose="02030602050306030303" pitchFamily="18" charset="0"/>
              </a:rPr>
              <a:t>nc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Emboliformis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Char char="-"/>
            </a:pPr>
            <a:r>
              <a:rPr lang="en-US" altLang="en-US" sz="2000" b="1" dirty="0" err="1" smtClean="0">
                <a:latin typeface="Constantia" panose="02030602050306030303" pitchFamily="18" charset="0"/>
              </a:rPr>
              <a:t>nc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Dentatus</a:t>
            </a:r>
            <a:endParaRPr lang="sr-Cyrl-RS" altLang="en-US" sz="2000" b="1" dirty="0" smtClean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endParaRPr lang="sr-Cyrl-RS" altLang="en-US" sz="2000" b="1" dirty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endParaRPr lang="sr-Cyrl-RS" altLang="en-US" sz="2000" b="1" dirty="0" smtClean="0">
              <a:solidFill>
                <a:srgbClr val="0066FF"/>
              </a:solidFill>
              <a:latin typeface="Constantia" panose="02030602050306030303" pitchFamily="18" charset="0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>
                <a:latin typeface="Constantia" panose="02030602050306030303" pitchFamily="18" charset="0"/>
              </a:rPr>
              <a:t>In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grey </a:t>
            </a:r>
            <a:r>
              <a:rPr lang="en-GB" altLang="en-US" sz="2000" dirty="0">
                <a:latin typeface="Constantia" panose="02030602050306030303" pitchFamily="18" charset="0"/>
              </a:rPr>
              <a:t>matter of the cerebellum </a:t>
            </a:r>
            <a:r>
              <a:rPr lang="en-GB" altLang="en-US" sz="2000" dirty="0" smtClean="0">
                <a:latin typeface="Constantia" panose="02030602050306030303" pitchFamily="18" charset="0"/>
              </a:rPr>
              <a:t/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there </a:t>
            </a:r>
            <a:r>
              <a:rPr lang="en-GB" altLang="en-US" sz="2000" dirty="0">
                <a:latin typeface="Constantia" panose="02030602050306030303" pitchFamily="18" charset="0"/>
              </a:rPr>
              <a:t>are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2000" dirty="0">
                <a:latin typeface="Constantia" panose="02030602050306030303" pitchFamily="18" charset="0"/>
              </a:rPr>
              <a:t>for the regulation of </a:t>
            </a:r>
            <a:r>
              <a:rPr lang="en-GB" altLang="en-US" sz="2000" dirty="0" smtClean="0">
                <a:latin typeface="Constantia" panose="02030602050306030303" pitchFamily="18" charset="0"/>
              </a:rPr>
              <a:t/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muscle </a:t>
            </a:r>
            <a:r>
              <a:rPr lang="en-GB" altLang="en-US" sz="2000" dirty="0">
                <a:latin typeface="Constantia" panose="02030602050306030303" pitchFamily="18" charset="0"/>
              </a:rPr>
              <a:t>tone, balance and </a:t>
            </a:r>
            <a:r>
              <a:rPr lang="en-GB" altLang="en-US" sz="2000" dirty="0" smtClean="0">
                <a:latin typeface="Constantia" panose="02030602050306030303" pitchFamily="18" charset="0"/>
              </a:rPr>
              <a:t/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   automatic </a:t>
            </a:r>
            <a:r>
              <a:rPr lang="en-GB" altLang="en-US" sz="2000" dirty="0">
                <a:latin typeface="Constantia" panose="02030602050306030303" pitchFamily="18" charset="0"/>
              </a:rPr>
              <a:t>movement control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47108" name="Content Placeholder 4" descr="Picture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89188"/>
            <a:ext cx="4038600" cy="349091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-108520" y="227807"/>
            <a:ext cx="9252520" cy="847725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sz="2500" b="1" dirty="0">
                <a:solidFill>
                  <a:srgbClr val="B45F0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Morphological and topographic division of the nervous system</a:t>
            </a:r>
            <a:r>
              <a:rPr lang="en-US" altLang="en-US" sz="2500" dirty="0" smtClean="0">
                <a:solidFill>
                  <a:srgbClr val="B45F07"/>
                </a:solidFill>
                <a:latin typeface="Constantia" panose="02030602050306030303" pitchFamily="18" charset="0"/>
              </a:rPr>
              <a:t> </a:t>
            </a:r>
            <a:endParaRPr lang="en-US" sz="2500" dirty="0" smtClean="0">
              <a:solidFill>
                <a:srgbClr val="B45F07"/>
              </a:solidFill>
              <a:latin typeface="Constantia" panose="02030602050306030303" pitchFamily="18" charset="0"/>
            </a:endParaRP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500188"/>
            <a:ext cx="4857750" cy="4375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Systema</a:t>
            </a:r>
            <a:r>
              <a:rPr lang="en-US" altLang="en-US" sz="1800" b="1" i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nervosum</a:t>
            </a:r>
            <a:r>
              <a:rPr lang="en-US" altLang="en-US" sz="1800" b="1" i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centrale</a:t>
            </a:r>
            <a:endParaRPr lang="en-US" altLang="en-US" sz="1800" b="1" i="1" dirty="0" smtClean="0">
              <a:solidFill>
                <a:srgbClr val="848484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en-GB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central nervous system </a:t>
            </a:r>
            <a:r>
              <a:rPr lang="en-US" altLang="en-US" sz="1800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–</a:t>
            </a:r>
            <a: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GB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CNS</a:t>
            </a:r>
            <a: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Medulla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spinalis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(spinal cord)</a:t>
            </a:r>
            <a:r>
              <a:rPr lang="sr-Latn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Encephalon</a:t>
            </a:r>
            <a:r>
              <a:rPr lang="sr-Latn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(brain)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posterior brain 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en-GB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rhombencephalon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:</a:t>
            </a:r>
            <a:b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</a:b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medula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oblongata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pons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	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cerebellum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middle brain 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mesencephalon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-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anterior brain 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prosencephalon</a:t>
            </a:r>
            <a:r>
              <a:rPr lang="sr-Cyrl-R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diencephalon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        telencephalon </a:t>
            </a:r>
            <a:r>
              <a:rPr lang="en-US" alt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s.cerebrum</a:t>
            </a:r>
            <a:endParaRPr lang="en-US" altLang="en-US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</p:txBody>
      </p:sp>
      <p:sp>
        <p:nvSpPr>
          <p:cNvPr id="11268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430713" y="1501775"/>
            <a:ext cx="4676775" cy="5356225"/>
          </a:xfrm>
        </p:spPr>
        <p:txBody>
          <a:bodyPr/>
          <a:lstStyle/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Systema</a:t>
            </a:r>
            <a:r>
              <a:rPr lang="en-US" altLang="en-US" sz="1800" b="1" i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nervosum</a:t>
            </a:r>
            <a:r>
              <a:rPr lang="en-US" altLang="en-US" sz="1800" b="1" i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en-US" sz="1800" b="1" i="1" dirty="0" err="1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periphericum</a:t>
            </a:r>
            <a:endParaRPr lang="en-US" altLang="en-US" sz="1800" b="1" i="1" dirty="0" smtClean="0">
              <a:solidFill>
                <a:srgbClr val="848484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Clr>
                <a:srgbClr val="1B587C"/>
              </a:buClr>
              <a:buFontTx/>
              <a:buNone/>
              <a:defRPr/>
            </a:pPr>
            <a: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(</a:t>
            </a:r>
            <a:r>
              <a:rPr lang="en-GB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peripheral nervous system</a:t>
            </a:r>
            <a: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)</a:t>
            </a:r>
            <a:br>
              <a:rPr lang="en-US" altLang="en-US" sz="1800" b="1" dirty="0" smtClean="0">
                <a:solidFill>
                  <a:srgbClr val="84848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</a:br>
            <a:endParaRPr lang="en-US" altLang="en-US" sz="1800" b="1" dirty="0" smtClean="0">
              <a:solidFill>
                <a:srgbClr val="84848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Nerves</a:t>
            </a:r>
            <a:endParaRPr lang="en-US" alt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- 12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pairs of cranial nerves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- 31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pair of spinal nerves</a:t>
            </a: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* </a:t>
            </a:r>
            <a:r>
              <a:rPr lang="en-GB" alt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Ganglia</a:t>
            </a:r>
            <a:endParaRPr lang="en-US" alt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sensitive ganglia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	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vegetative ganglia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	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sympathetic ganglia</a:t>
            </a:r>
            <a:endParaRPr lang="sr-Cyrl-R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Clr>
                <a:srgbClr val="1B587C"/>
              </a:buClr>
              <a:buFont typeface="Wingdings 2" panose="05020102010507070707" pitchFamily="18" charset="2"/>
              <a:buNone/>
              <a:defRPr/>
            </a:pPr>
            <a:r>
              <a:rPr lang="en-US" altLang="en-US" sz="1800" dirty="0" smtClean="0">
                <a:latin typeface="Constantia" panose="02030602050306030303" pitchFamily="18" charset="0"/>
              </a:rPr>
              <a:t>	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б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parasympathetic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ganglia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7504" y="5932704"/>
            <a:ext cx="525658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90000"/>
              </a:lnSpc>
              <a:buClr>
                <a:srgbClr val="1B587C"/>
              </a:buClr>
              <a:buFontTx/>
              <a:buNone/>
              <a:defRPr/>
            </a:pP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!!! </a:t>
            </a:r>
            <a:r>
              <a:rPr lang="en-US" altLang="en-US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medula</a:t>
            </a: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oblongata, pons and mesencephalon form </a:t>
            </a:r>
            <a:r>
              <a:rPr lang="en-US" altLang="en-US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truncus</a:t>
            </a: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</a:t>
            </a:r>
            <a:r>
              <a:rPr lang="en-US" altLang="en-US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cerebri</a:t>
            </a:r>
            <a:r>
              <a:rPr lang="en-US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onstantia" panose="02030602050306030303" pitchFamily="18" charset="0"/>
              </a:rPr>
              <a:t> !!!</a:t>
            </a:r>
            <a:endParaRPr lang="en-US" altLang="en-US" b="1" dirty="0">
              <a:effectLst>
                <a:outerShdw blurRad="38100" dist="38100" dir="2700000" algn="tl">
                  <a:srgbClr val="C0C0C0"/>
                </a:outerShdw>
              </a:effectLst>
              <a:latin typeface="Constantia" panose="02030602050306030303" pitchFamily="18" charset="0"/>
            </a:endParaRPr>
          </a:p>
          <a:p>
            <a:endParaRPr lang="en-GB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2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2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12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2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26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6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576" y="1700808"/>
            <a:ext cx="7772400" cy="1470025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DIENCEPHALON</a:t>
            </a:r>
          </a:p>
        </p:txBody>
      </p:sp>
      <p:pic>
        <p:nvPicPr>
          <p:cNvPr id="48131" name="Diagram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113" y="3694113"/>
            <a:ext cx="6132512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0507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onstantia" panose="02030602050306030303" pitchFamily="18" charset="0"/>
              </a:rPr>
              <a:t>DIENCEPHALON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71588"/>
            <a:ext cx="9001125" cy="5143500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altLang="en-US" sz="2000" dirty="0" smtClean="0">
                <a:latin typeface="Constantia" panose="02030602050306030303" pitchFamily="18" charset="0"/>
              </a:rPr>
              <a:t>The </a:t>
            </a:r>
            <a:r>
              <a:rPr lang="en-GB" altLang="en-US" sz="2000" dirty="0">
                <a:latin typeface="Constantia" panose="02030602050306030303" pitchFamily="18" charset="0"/>
              </a:rPr>
              <a:t>nuclei of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diencephalon </a:t>
            </a:r>
            <a:r>
              <a:rPr lang="en-GB" altLang="en-US" sz="2000" dirty="0">
                <a:latin typeface="Constantia" panose="02030602050306030303" pitchFamily="18" charset="0"/>
              </a:rPr>
              <a:t>represent subcortical sensory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2000" dirty="0">
                <a:latin typeface="Constantia" panose="02030602050306030303" pitchFamily="18" charset="0"/>
              </a:rPr>
              <a:t>(all sensitive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and sensory pathways (except </a:t>
            </a:r>
            <a:r>
              <a:rPr lang="en-GB" altLang="en-US" sz="2000" dirty="0">
                <a:latin typeface="Constantia" panose="02030602050306030303" pitchFamily="18" charset="0"/>
              </a:rPr>
              <a:t>the olfactory </a:t>
            </a:r>
            <a:r>
              <a:rPr lang="en-GB" altLang="en-US" sz="2000" dirty="0" smtClean="0">
                <a:latin typeface="Constantia" panose="02030602050306030303" pitchFamily="18" charset="0"/>
              </a:rPr>
              <a:t>one), that pass through the diencephalon on the way to cerebral </a:t>
            </a:r>
            <a:r>
              <a:rPr lang="en-GB" altLang="en-US" sz="2000" dirty="0">
                <a:latin typeface="Constantia" panose="02030602050306030303" pitchFamily="18" charset="0"/>
              </a:rPr>
              <a:t>cortex</a:t>
            </a:r>
            <a:r>
              <a:rPr lang="en-GB" altLang="en-US" sz="2000" dirty="0" smtClean="0">
                <a:latin typeface="Constantia" panose="02030602050306030303" pitchFamily="18" charset="0"/>
              </a:rPr>
              <a:t>, have synapses in some of the nuclei </a:t>
            </a:r>
            <a:r>
              <a:rPr lang="en-GB" altLang="en-US" sz="2000" dirty="0">
                <a:latin typeface="Constantia" panose="02030602050306030303" pitchFamily="18" charset="0"/>
              </a:rPr>
              <a:t>of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diencephalon).</a:t>
            </a:r>
          </a:p>
          <a:p>
            <a:pPr eaLnBrk="1" hangingPunct="1">
              <a:buFontTx/>
              <a:buChar char="-"/>
            </a:pPr>
            <a:r>
              <a:rPr lang="en-GB" altLang="en-US" sz="2000" dirty="0" smtClean="0">
                <a:latin typeface="Constantia" panose="02030602050306030303" pitchFamily="18" charset="0"/>
              </a:rPr>
              <a:t>Some nuclei are </a:t>
            </a:r>
            <a:r>
              <a:rPr lang="en-GB" altLang="en-US" sz="2000" dirty="0">
                <a:latin typeface="Constantia" panose="02030602050306030303" pitchFamily="18" charset="0"/>
              </a:rPr>
              <a:t>part of the limbic or motor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system</a:t>
            </a:r>
          </a:p>
          <a:p>
            <a:pPr eaLnBrk="1" hangingPunct="1"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 algn="just" eaLnBrk="1" hangingPunct="1">
              <a:buFontTx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2339752" y="3007231"/>
            <a:ext cx="4515098" cy="386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399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6" r="37685" b="39081"/>
          <a:stretch>
            <a:fillRect/>
          </a:stretch>
        </p:blipFill>
        <p:spPr bwMode="auto">
          <a:xfrm>
            <a:off x="755650" y="9525"/>
            <a:ext cx="7913688" cy="665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0507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onstantia" panose="02030602050306030303" pitchFamily="18" charset="0"/>
              </a:rPr>
              <a:t>DIENCEPHALON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271588"/>
            <a:ext cx="9001125" cy="5143500"/>
          </a:xfrm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altLang="en-US" sz="2000" dirty="0" smtClean="0">
                <a:latin typeface="Constantia" panose="02030602050306030303" pitchFamily="18" charset="0"/>
              </a:rPr>
              <a:t>The </a:t>
            </a:r>
            <a:r>
              <a:rPr lang="en-GB" altLang="en-US" sz="2000" dirty="0">
                <a:latin typeface="Constantia" panose="02030602050306030303" pitchFamily="18" charset="0"/>
              </a:rPr>
              <a:t>nuclei of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thalamus represent </a:t>
            </a:r>
            <a:r>
              <a:rPr lang="en-GB" altLang="en-US" sz="2000" dirty="0">
                <a:latin typeface="Constantia" panose="02030602050306030303" pitchFamily="18" charset="0"/>
              </a:rPr>
              <a:t>subcortical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sensitive centres </a:t>
            </a:r>
            <a:r>
              <a:rPr lang="en-GB" altLang="en-US" sz="2000" dirty="0">
                <a:latin typeface="Constantia" panose="02030602050306030303" pitchFamily="18" charset="0"/>
              </a:rPr>
              <a:t>(all sensitive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pathways have synapses in some of the nuclei </a:t>
            </a:r>
            <a:r>
              <a:rPr lang="en-GB" altLang="en-US" sz="2000" dirty="0">
                <a:latin typeface="Constantia" panose="02030602050306030303" pitchFamily="18" charset="0"/>
              </a:rPr>
              <a:t>of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thalamus).</a:t>
            </a:r>
          </a:p>
          <a:p>
            <a:pPr eaLnBrk="1" hangingPunct="1">
              <a:buFontTx/>
              <a:buChar char="-"/>
            </a:pPr>
            <a:r>
              <a:rPr lang="en-GB" altLang="en-US" sz="2000" dirty="0" smtClean="0">
                <a:latin typeface="Constantia" panose="02030602050306030303" pitchFamily="18" charset="0"/>
              </a:rPr>
              <a:t>Some nuclei are </a:t>
            </a:r>
            <a:r>
              <a:rPr lang="en-GB" altLang="en-US" sz="2000" dirty="0">
                <a:latin typeface="Constantia" panose="02030602050306030303" pitchFamily="18" charset="0"/>
              </a:rPr>
              <a:t>part of the limbic or motor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system</a:t>
            </a:r>
          </a:p>
          <a:p>
            <a:pPr eaLnBrk="1" hangingPunct="1">
              <a:buFontTx/>
              <a:buChar char="-"/>
            </a:pPr>
            <a:r>
              <a:rPr lang="en-GB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The nuclei of thalamus are divided into</a:t>
            </a:r>
            <a:r>
              <a:rPr lang="sr-Cyrl-RS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: </a:t>
            </a:r>
            <a:r>
              <a:rPr lang="en-GB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anterior</a:t>
            </a:r>
            <a:r>
              <a:rPr lang="sr-Cyrl-RS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, </a:t>
            </a:r>
            <a:r>
              <a:rPr lang="en-GB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posterior, lateral</a:t>
            </a:r>
            <a:r>
              <a:rPr lang="sr-Cyrl-RS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, </a:t>
            </a:r>
            <a:r>
              <a:rPr lang="en-GB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medial, </a:t>
            </a:r>
            <a:r>
              <a:rPr lang="en-GB" altLang="en-US" sz="2000" dirty="0" err="1" smtClean="0">
                <a:solidFill>
                  <a:srgbClr val="FF0000"/>
                </a:solidFill>
                <a:latin typeface="Constantia" panose="02030602050306030303" pitchFamily="18" charset="0"/>
              </a:rPr>
              <a:t>intralaminar</a:t>
            </a:r>
            <a:r>
              <a:rPr lang="en-GB" altLang="en-US" sz="2000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 group and reticular nucleus</a:t>
            </a:r>
            <a:r>
              <a:rPr lang="en-GB" altLang="en-US" sz="2000" dirty="0">
                <a:solidFill>
                  <a:srgbClr val="FF0000"/>
                </a:solidFill>
                <a:latin typeface="Constantia" panose="02030602050306030303" pitchFamily="18" charset="0"/>
              </a:rPr>
              <a:t>.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 algn="just" eaLnBrk="1" hangingPunct="1">
              <a:buFontTx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</a:p>
        </p:txBody>
      </p:sp>
      <p:pic>
        <p:nvPicPr>
          <p:cNvPr id="51204" name="Picture 4" descr="Picture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3573463"/>
            <a:ext cx="3549650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107950" y="3862388"/>
            <a:ext cx="541956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Anterior part of thalamus is </a:t>
            </a: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/>
            </a:r>
            <a:b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tuberculum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anterius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thalamicus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and posterior part is </a:t>
            </a:r>
            <a:endParaRPr lang="sr-Cyrl-R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pulvinar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thalamicus</a:t>
            </a:r>
            <a:endParaRPr lang="en-GB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The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thalamus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forms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the upper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part of lateral</a:t>
            </a:r>
            <a:b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 wall of 3rd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cerebral ventricles, while lower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part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of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the lateral wall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is made of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the hypothalamus</a:t>
            </a:r>
            <a:endParaRPr lang="en-U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82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1" r="38312" b="37549"/>
          <a:stretch>
            <a:fillRect/>
          </a:stretch>
        </p:blipFill>
        <p:spPr bwMode="auto">
          <a:xfrm>
            <a:off x="4140200" y="2492375"/>
            <a:ext cx="4906963" cy="433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TextBox 2"/>
          <p:cNvSpPr txBox="1">
            <a:spLocks noChangeArrowheads="1"/>
          </p:cNvSpPr>
          <p:nvPr/>
        </p:nvSpPr>
        <p:spPr bwMode="auto">
          <a:xfrm>
            <a:off x="231775" y="620688"/>
            <a:ext cx="781685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i="1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Metathalamus</a:t>
            </a:r>
            <a:r>
              <a:rPr lang="en-US" altLang="en-US" sz="1800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br>
              <a:rPr lang="en-US" altLang="en-US" sz="1800" b="1" i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1800" b="1" i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 dirty="0"/>
              <a:t> corpus </a:t>
            </a:r>
            <a:r>
              <a:rPr lang="en-US" altLang="en-US" sz="1800" b="1" dirty="0" err="1"/>
              <a:t>geniculatum</a:t>
            </a:r>
            <a:r>
              <a:rPr lang="en-US" altLang="en-US" sz="1800" b="1" dirty="0"/>
              <a:t> </a:t>
            </a:r>
            <a:r>
              <a:rPr lang="en-US" altLang="en-US" sz="1800" b="1" dirty="0" err="1"/>
              <a:t>laterale</a:t>
            </a:r>
            <a:r>
              <a:rPr lang="en-GB" altLang="en-US" sz="1800" b="1" dirty="0"/>
              <a:t> </a:t>
            </a:r>
            <a:r>
              <a:rPr lang="en-GB" altLang="en-US" sz="1800" dirty="0" smtClean="0"/>
              <a:t>(</a:t>
            </a:r>
            <a:r>
              <a:rPr lang="en-GB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optical subcortical centre)</a:t>
            </a:r>
            <a:endParaRPr lang="en-US" altLang="en-US" sz="1800" b="1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 dirty="0"/>
              <a:t> corpus </a:t>
            </a:r>
            <a:r>
              <a:rPr lang="en-US" altLang="en-US" sz="1800" b="1" dirty="0" err="1"/>
              <a:t>geniculatum</a:t>
            </a:r>
            <a:r>
              <a:rPr lang="en-US" altLang="en-US" sz="1800" b="1" dirty="0"/>
              <a:t> </a:t>
            </a:r>
            <a:r>
              <a:rPr lang="en-US" altLang="en-US" sz="1800" b="1" dirty="0" err="1"/>
              <a:t>mediale</a:t>
            </a:r>
            <a:r>
              <a:rPr lang="en-GB" altLang="en-US" sz="1800" b="1" dirty="0"/>
              <a:t> </a:t>
            </a:r>
            <a:r>
              <a:rPr lang="en-GB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(acoustic subcortical centre)</a:t>
            </a:r>
            <a:endParaRPr lang="en-GB" altLang="en-US" sz="18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GB" altLang="en-US" sz="18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sr-Cyrl-RS" altLang="en-US" sz="1800" b="1" dirty="0"/>
              <a:t>* </a:t>
            </a:r>
            <a:r>
              <a:rPr lang="en-GB" altLang="en-US" sz="1800" b="1" dirty="0" smtClean="0"/>
              <a:t>located at posterior-inferior part of thalamus</a:t>
            </a:r>
            <a:endParaRPr lang="sr-Cyrl-RS" altLang="en-US" sz="1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Box 3"/>
          <p:cNvSpPr txBox="1">
            <a:spLocks noChangeArrowheads="1"/>
          </p:cNvSpPr>
          <p:nvPr/>
        </p:nvSpPr>
        <p:spPr bwMode="auto">
          <a:xfrm>
            <a:off x="287338" y="332656"/>
            <a:ext cx="883722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 b="1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Epithalamus</a:t>
            </a:r>
            <a:r>
              <a:rPr lang="en-US" altLang="en-US" sz="1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endParaRPr lang="sr-Cyrl-RS" altLang="en-US" sz="1800" b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1800" b="1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sr-Cyrl-RS" altLang="en-US" sz="1800" b="1" dirty="0"/>
              <a:t>* </a:t>
            </a:r>
            <a:r>
              <a:rPr lang="en-GB" altLang="en-US" sz="1800" b="1" dirty="0" smtClean="0"/>
              <a:t>located at posterior-superior part of thalamus</a:t>
            </a:r>
            <a:endParaRPr lang="sr-Cyrl-RS" altLang="en-US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b="1" u="sng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 dirty="0"/>
              <a:t> </a:t>
            </a:r>
            <a:r>
              <a:rPr lang="en-GB" altLang="en-US" sz="1800" b="1" dirty="0" smtClean="0"/>
              <a:t>nuclei of </a:t>
            </a:r>
            <a:r>
              <a:rPr lang="en-GB" altLang="en-US" sz="1800" b="1" dirty="0" err="1" smtClean="0"/>
              <a:t>epithalamus</a:t>
            </a:r>
            <a:r>
              <a:rPr lang="sr-Cyrl-RS" altLang="en-US" sz="1800" b="1" dirty="0" smtClean="0"/>
              <a:t>: </a:t>
            </a:r>
            <a:r>
              <a:rPr lang="en-US" altLang="en-US" sz="1800" b="1" dirty="0"/>
              <a:t>nuclei </a:t>
            </a:r>
            <a:r>
              <a:rPr lang="en-US" altLang="en-US" sz="1800" b="1" dirty="0" err="1"/>
              <a:t>habenulae</a:t>
            </a:r>
            <a:r>
              <a:rPr lang="en-US" altLang="en-US" sz="1800" b="1" dirty="0"/>
              <a:t> (</a:t>
            </a:r>
            <a:r>
              <a:rPr lang="en-US" altLang="en-US" sz="1800" b="1" dirty="0" err="1"/>
              <a:t>medialis</a:t>
            </a:r>
            <a:r>
              <a:rPr lang="en-US" altLang="en-US" sz="1800" b="1" dirty="0"/>
              <a:t> </a:t>
            </a:r>
            <a:r>
              <a:rPr lang="en-US" altLang="en-US" sz="1800" b="1" dirty="0" smtClean="0"/>
              <a:t>and</a:t>
            </a:r>
            <a:r>
              <a:rPr lang="en-US" altLang="en-US" sz="1800" b="1" dirty="0" smtClean="0"/>
              <a:t> </a:t>
            </a:r>
            <a:r>
              <a:rPr lang="en-US" altLang="en-US" sz="1800" b="1" dirty="0" err="1"/>
              <a:t>lateralis</a:t>
            </a:r>
            <a:r>
              <a:rPr lang="en-US" altLang="en-US" sz="1800" b="1" dirty="0"/>
              <a:t>)</a:t>
            </a:r>
            <a:r>
              <a:rPr lang="en-GB" altLang="en-US" sz="1800" b="1" dirty="0"/>
              <a:t> </a:t>
            </a:r>
            <a:r>
              <a:rPr lang="sr-Cyrl-RS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limbic system</a:t>
            </a:r>
            <a:r>
              <a:rPr lang="sr-Cyrl-RS" altLang="en-US" sz="18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)</a:t>
            </a:r>
            <a:endParaRPr lang="en-US" altLang="en-US" sz="1800" b="1" dirty="0"/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r>
              <a:rPr lang="en-US" altLang="en-US" sz="1800" b="1" dirty="0"/>
              <a:t> </a:t>
            </a:r>
            <a:r>
              <a:rPr lang="en-US" altLang="en-US" sz="1800" b="1" dirty="0" smtClean="0"/>
              <a:t>the part of </a:t>
            </a:r>
            <a:r>
              <a:rPr lang="en-US" altLang="en-US" sz="1800" b="1" dirty="0" err="1" smtClean="0"/>
              <a:t>epithalamus</a:t>
            </a:r>
            <a:r>
              <a:rPr lang="en-US" altLang="en-US" sz="1800" b="1" dirty="0" smtClean="0"/>
              <a:t> is </a:t>
            </a:r>
            <a:r>
              <a:rPr lang="en-GB" altLang="en-US" sz="1800" b="1" dirty="0" smtClean="0"/>
              <a:t>endocrine gland</a:t>
            </a:r>
            <a:r>
              <a:rPr lang="sr-Cyrl-RS" altLang="en-US" sz="1800" b="1" dirty="0" smtClean="0"/>
              <a:t>:</a:t>
            </a:r>
            <a:r>
              <a:rPr lang="en-GB" altLang="en-US" sz="1800" b="1" dirty="0" smtClean="0"/>
              <a:t> pineal gland</a:t>
            </a:r>
            <a:r>
              <a:rPr lang="sr-Cyrl-RS" altLang="en-US" sz="1800" b="1" dirty="0" smtClean="0"/>
              <a:t> </a:t>
            </a:r>
            <a:r>
              <a:rPr lang="en-GB" altLang="en-US" sz="1800" b="1" dirty="0" smtClean="0"/>
              <a:t>(</a:t>
            </a:r>
            <a:r>
              <a:rPr lang="en-US" altLang="en-US" sz="1800" b="1" dirty="0" smtClean="0"/>
              <a:t>corpus </a:t>
            </a:r>
            <a:r>
              <a:rPr lang="en-US" altLang="en-US" sz="1800" b="1" dirty="0" err="1" smtClean="0"/>
              <a:t>pineale</a:t>
            </a:r>
            <a:r>
              <a:rPr lang="en-US" altLang="en-US" sz="1800" b="1" dirty="0" smtClean="0"/>
              <a:t>)</a:t>
            </a:r>
            <a:br>
              <a:rPr lang="en-US" altLang="en-US" sz="1800" b="1" dirty="0" smtClean="0"/>
            </a:br>
            <a:r>
              <a:rPr lang="en-US" altLang="en-US" sz="1800" b="1" dirty="0" smtClean="0"/>
              <a:t> </a:t>
            </a:r>
            <a:r>
              <a:rPr lang="en-US" altLang="en-US" sz="1800" dirty="0" smtClean="0"/>
              <a:t> </a:t>
            </a:r>
            <a:endParaRPr lang="en-US" altLang="en-US" sz="1800" b="1" dirty="0"/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</a:pPr>
            <a:endParaRPr lang="en-US" altLang="en-US" sz="1800" b="1" dirty="0"/>
          </a:p>
        </p:txBody>
      </p:sp>
      <p:pic>
        <p:nvPicPr>
          <p:cNvPr id="53251" name="Picture 3" descr="DorsalSurf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832100"/>
            <a:ext cx="8856662" cy="36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 txBox="1">
            <a:spLocks noChangeArrowheads="1"/>
          </p:cNvSpPr>
          <p:nvPr/>
        </p:nvSpPr>
        <p:spPr bwMode="auto">
          <a:xfrm>
            <a:off x="0" y="984250"/>
            <a:ext cx="9144000" cy="381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GB" altLang="en-US" sz="2000" dirty="0">
                <a:latin typeface="Constantia" pitchFamily="18" charset="0"/>
              </a:rPr>
              <a:t>p</a:t>
            </a:r>
            <a:r>
              <a:rPr lang="en-GB" altLang="en-US" sz="2000" dirty="0" smtClean="0">
                <a:latin typeface="Constantia" pitchFamily="18" charset="0"/>
              </a:rPr>
              <a:t>art of </a:t>
            </a:r>
            <a:r>
              <a:rPr lang="en-GB" altLang="en-US" sz="2000" dirty="0" err="1" smtClean="0">
                <a:latin typeface="Constantia" pitchFamily="18" charset="0"/>
              </a:rPr>
              <a:t>epithalamus</a:t>
            </a: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 dirty="0">
                <a:latin typeface="Constantia" pitchFamily="18" charset="0"/>
              </a:rPr>
              <a:t>l</a:t>
            </a:r>
            <a:r>
              <a:rPr lang="en-US" altLang="en-US" sz="2000" dirty="0" smtClean="0">
                <a:latin typeface="Constantia" pitchFamily="18" charset="0"/>
              </a:rPr>
              <a:t>ocated at: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>
                <a:latin typeface="Constantia" pitchFamily="18" charset="0"/>
              </a:rPr>
              <a:t>   - </a:t>
            </a:r>
            <a:r>
              <a:rPr lang="en-US" altLang="en-US" sz="2000" dirty="0" smtClean="0">
                <a:latin typeface="Constantia" pitchFamily="18" charset="0"/>
              </a:rPr>
              <a:t>near the posterior wall of 3</a:t>
            </a:r>
            <a:r>
              <a:rPr lang="en-US" altLang="en-US" sz="2000" baseline="30000" dirty="0" smtClean="0">
                <a:latin typeface="Constantia" pitchFamily="18" charset="0"/>
              </a:rPr>
              <a:t>rd</a:t>
            </a:r>
            <a:r>
              <a:rPr lang="en-US" altLang="en-US" sz="2000" dirty="0" smtClean="0">
                <a:latin typeface="Constantia" pitchFamily="18" charset="0"/>
              </a:rPr>
              <a:t> ventricle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>
                <a:latin typeface="Constantia" pitchFamily="18" charset="0"/>
              </a:rPr>
              <a:t>   - </a:t>
            </a:r>
            <a:r>
              <a:rPr lang="en-GB" altLang="en-US" sz="2000" dirty="0" smtClean="0">
                <a:latin typeface="Constantia" pitchFamily="18" charset="0"/>
              </a:rPr>
              <a:t>bellow the posterior part of</a:t>
            </a:r>
            <a:br>
              <a:rPr lang="en-GB" altLang="en-US" sz="2000" dirty="0" smtClean="0">
                <a:latin typeface="Constantia" pitchFamily="18" charset="0"/>
              </a:rPr>
            </a:br>
            <a:r>
              <a:rPr lang="en-GB" altLang="en-US" sz="2000" dirty="0" smtClean="0">
                <a:latin typeface="Constantia" pitchFamily="18" charset="0"/>
              </a:rPr>
              <a:t>      corpus </a:t>
            </a:r>
            <a:r>
              <a:rPr lang="en-GB" altLang="en-US" sz="2000" dirty="0">
                <a:latin typeface="Constantia" pitchFamily="18" charset="0"/>
              </a:rPr>
              <a:t>callosum</a:t>
            </a:r>
            <a:br>
              <a:rPr lang="en-GB" altLang="en-US" sz="2000" dirty="0">
                <a:latin typeface="Constantia" pitchFamily="18" charset="0"/>
              </a:rPr>
            </a:br>
            <a:r>
              <a:rPr lang="en-GB" altLang="en-US" sz="2000" dirty="0">
                <a:latin typeface="Constantia" pitchFamily="18" charset="0"/>
              </a:rPr>
              <a:t>   - </a:t>
            </a:r>
            <a:r>
              <a:rPr lang="en-US" altLang="en-US" sz="2000" dirty="0" smtClean="0">
                <a:latin typeface="Constantia" pitchFamily="18" charset="0"/>
              </a:rPr>
              <a:t>above the </a:t>
            </a:r>
            <a:r>
              <a:rPr lang="en-GB" altLang="en-US" sz="2000" dirty="0" err="1">
                <a:latin typeface="Constantia" pitchFamily="18" charset="0"/>
              </a:rPr>
              <a:t>tectum</a:t>
            </a:r>
            <a:r>
              <a:rPr lang="en-GB" altLang="en-US" sz="2000" dirty="0">
                <a:latin typeface="Constantia" pitchFamily="18" charset="0"/>
              </a:rPr>
              <a:t> </a:t>
            </a:r>
            <a:r>
              <a:rPr lang="en-GB" altLang="en-US" sz="2000" dirty="0" err="1">
                <a:latin typeface="Constantia" pitchFamily="18" charset="0"/>
              </a:rPr>
              <a:t>mesencephalicum</a:t>
            </a:r>
            <a:endParaRPr lang="en-US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 dirty="0" smtClean="0">
                <a:latin typeface="Constantia" pitchFamily="18" charset="0"/>
              </a:rPr>
              <a:t>Function: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>
                <a:latin typeface="Constantia" pitchFamily="18" charset="0"/>
              </a:rPr>
              <a:t>   - </a:t>
            </a:r>
            <a:r>
              <a:rPr lang="en-US" altLang="en-US" sz="2000" dirty="0" smtClean="0">
                <a:latin typeface="Constantia" pitchFamily="18" charset="0"/>
              </a:rPr>
              <a:t>producing of melatonin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>
                <a:latin typeface="Constantia" pitchFamily="18" charset="0"/>
              </a:rPr>
              <a:t>   - </a:t>
            </a:r>
            <a:r>
              <a:rPr lang="en-US" altLang="en-US" sz="2000" dirty="0" smtClean="0">
                <a:latin typeface="Constantia" pitchFamily="18" charset="0"/>
              </a:rPr>
              <a:t>regulation of circadian and seasonal</a:t>
            </a:r>
            <a:br>
              <a:rPr lang="en-US" altLang="en-US" sz="2000" dirty="0" smtClean="0">
                <a:latin typeface="Constantia" pitchFamily="18" charset="0"/>
              </a:rPr>
            </a:br>
            <a:r>
              <a:rPr lang="en-US" altLang="en-US" sz="2000" dirty="0" smtClean="0">
                <a:latin typeface="Constantia" pitchFamily="18" charset="0"/>
              </a:rPr>
              <a:t>      cycles</a:t>
            </a:r>
            <a:endParaRPr lang="en-US" altLang="en-US" sz="2000" dirty="0">
              <a:latin typeface="Constantia" pitchFamily="18" charset="0"/>
            </a:endParaRPr>
          </a:p>
        </p:txBody>
      </p:sp>
      <p:sp>
        <p:nvSpPr>
          <p:cNvPr id="6147" name="Title 1"/>
          <p:cNvSpPr txBox="1">
            <a:spLocks noChangeArrowheads="1"/>
          </p:cNvSpPr>
          <p:nvPr/>
        </p:nvSpPr>
        <p:spPr bwMode="auto">
          <a:xfrm>
            <a:off x="0" y="333375"/>
            <a:ext cx="88931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Pineal gland(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Epiphysis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cerebri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s. corpus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pineale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pic>
        <p:nvPicPr>
          <p:cNvPr id="6148" name="Picture 3" descr="DorsalSurface"/>
          <p:cNvPicPr>
            <a:picLocks noChangeAspect="1" noChangeArrowheads="1"/>
          </p:cNvPicPr>
          <p:nvPr/>
        </p:nvPicPr>
        <p:blipFill>
          <a:blip r:embed="rId2" cstate="print"/>
          <a:srcRect t="8781" b="9091"/>
          <a:stretch>
            <a:fillRect/>
          </a:stretch>
        </p:blipFill>
        <p:spPr bwMode="auto">
          <a:xfrm>
            <a:off x="3248025" y="4797425"/>
            <a:ext cx="5895975" cy="2019300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3" cstate="print"/>
          <a:srcRect l="7771" r="37537" b="37401"/>
          <a:stretch>
            <a:fillRect/>
          </a:stretch>
        </p:blipFill>
        <p:spPr bwMode="auto">
          <a:xfrm>
            <a:off x="5003800" y="1484313"/>
            <a:ext cx="3740150" cy="3203575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647376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85" t="35017" r="23598" b="13708"/>
          <a:stretch>
            <a:fillRect/>
          </a:stretch>
        </p:blipFill>
        <p:spPr bwMode="auto">
          <a:xfrm>
            <a:off x="5219700" y="981075"/>
            <a:ext cx="3843338" cy="586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TextBox 2"/>
          <p:cNvSpPr txBox="1">
            <a:spLocks noChangeArrowheads="1"/>
          </p:cNvSpPr>
          <p:nvPr/>
        </p:nvSpPr>
        <p:spPr bwMode="auto">
          <a:xfrm>
            <a:off x="9509" y="1196752"/>
            <a:ext cx="781685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18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Sub</a:t>
            </a:r>
            <a:r>
              <a:rPr lang="en-US" altLang="en-US" sz="18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thalamus:</a:t>
            </a:r>
            <a:br>
              <a:rPr lang="en-US" altLang="en-US" sz="1800" b="1" i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1800" b="1" i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  <a:defRPr/>
            </a:pPr>
            <a:r>
              <a:rPr lang="en-US" altLang="en-US" sz="1800" b="1" dirty="0" smtClean="0"/>
              <a:t> </a:t>
            </a:r>
            <a:r>
              <a:rPr lang="en-GB" altLang="en-US" sz="1800" b="1" dirty="0" smtClean="0"/>
              <a:t>nucleus</a:t>
            </a:r>
            <a:r>
              <a:rPr lang="sr-Cyrl-RS" altLang="en-US" sz="1800" b="1" dirty="0" smtClean="0"/>
              <a:t>: </a:t>
            </a:r>
            <a:r>
              <a:rPr lang="en-GB" altLang="en-US" sz="1800" b="1" dirty="0" err="1" smtClean="0"/>
              <a:t>nc</a:t>
            </a:r>
            <a:r>
              <a:rPr lang="en-GB" altLang="en-US" sz="1800" b="1" dirty="0" smtClean="0"/>
              <a:t>. </a:t>
            </a:r>
            <a:r>
              <a:rPr lang="en-GB" altLang="en-US" sz="1800" b="1" dirty="0" err="1" smtClean="0"/>
              <a:t>subthalamicus</a:t>
            </a:r>
            <a:r>
              <a:rPr lang="en-GB" altLang="en-US" sz="1800" b="1" dirty="0" smtClean="0"/>
              <a:t> </a:t>
            </a:r>
            <a:r>
              <a:rPr lang="en-GB" altLang="en-US" sz="1800" dirty="0" smtClean="0"/>
              <a:t>(motor system</a:t>
            </a:r>
            <a:r>
              <a:rPr lang="sr-Cyrl-RS" altLang="en-US" sz="1800" dirty="0" smtClean="0"/>
              <a:t>)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Char char="-"/>
              <a:defRPr/>
            </a:pPr>
            <a:r>
              <a:rPr lang="sr-Cyrl-RS" altLang="en-US" sz="1800" dirty="0" smtClean="0"/>
              <a:t> </a:t>
            </a:r>
            <a:r>
              <a:rPr lang="en-GB" altLang="en-US" sz="1800" dirty="0" smtClean="0"/>
              <a:t>it also consists of some </a:t>
            </a:r>
            <a:r>
              <a:rPr lang="en-GB" altLang="en-US" sz="1800" dirty="0" err="1" smtClean="0"/>
              <a:t>gray</a:t>
            </a:r>
            <a:r>
              <a:rPr lang="en-GB" altLang="en-US" sz="1800" dirty="0" smtClean="0"/>
              <a:t> matter of midbrain</a:t>
            </a:r>
            <a:r>
              <a:rPr lang="sr-Cyrl-RS" altLang="en-US" sz="1800" dirty="0" smtClean="0"/>
              <a:t>:</a:t>
            </a:r>
            <a:br>
              <a:rPr lang="sr-Cyrl-RS" altLang="en-US" sz="1800" dirty="0" smtClean="0"/>
            </a:br>
            <a:r>
              <a:rPr lang="en-GB" altLang="en-US" sz="1800" dirty="0" smtClean="0"/>
              <a:t>  </a:t>
            </a:r>
            <a:r>
              <a:rPr lang="en-GB" altLang="en-US" sz="1800" dirty="0" err="1" smtClean="0"/>
              <a:t>nc</a:t>
            </a:r>
            <a:r>
              <a:rPr lang="en-GB" altLang="en-US" sz="1800" dirty="0" smtClean="0"/>
              <a:t>. </a:t>
            </a:r>
            <a:r>
              <a:rPr lang="en-GB" altLang="en-US" sz="1800" dirty="0" err="1" smtClean="0"/>
              <a:t>ruber</a:t>
            </a:r>
            <a:r>
              <a:rPr lang="en-GB" altLang="en-US" sz="1800" dirty="0" smtClean="0"/>
              <a:t>, </a:t>
            </a:r>
            <a:r>
              <a:rPr lang="en-GB" altLang="en-US" sz="1800" dirty="0" err="1" smtClean="0"/>
              <a:t>substantia</a:t>
            </a:r>
            <a:r>
              <a:rPr lang="en-GB" altLang="en-US" sz="1800" dirty="0" smtClean="0"/>
              <a:t> </a:t>
            </a:r>
            <a:r>
              <a:rPr lang="en-GB" altLang="en-US" sz="1800" dirty="0" err="1" smtClean="0"/>
              <a:t>nigra</a:t>
            </a:r>
            <a:r>
              <a:rPr lang="en-GB" altLang="en-US" sz="1800" dirty="0" smtClean="0"/>
              <a:t> and rostral part of </a:t>
            </a:r>
            <a:br>
              <a:rPr lang="en-GB" altLang="en-US" sz="1800" dirty="0" smtClean="0"/>
            </a:br>
            <a:r>
              <a:rPr lang="en-GB" altLang="en-US" sz="1800" dirty="0" smtClean="0"/>
              <a:t>  reticular formation of midbrain </a:t>
            </a:r>
            <a:r>
              <a:rPr lang="sr-Cyrl-RS" altLang="en-US" sz="1800" dirty="0" smtClean="0"/>
              <a:t>(</a:t>
            </a:r>
            <a:r>
              <a:rPr lang="en-GB" altLang="en-US" sz="1800" dirty="0" err="1" smtClean="0"/>
              <a:t>zona</a:t>
            </a:r>
            <a:r>
              <a:rPr lang="en-GB" altLang="en-US" sz="1800" dirty="0" smtClean="0"/>
              <a:t> </a:t>
            </a:r>
            <a:r>
              <a:rPr lang="en-GB" altLang="en-US" sz="1800" dirty="0" err="1" smtClean="0"/>
              <a:t>incerta</a:t>
            </a:r>
            <a:r>
              <a:rPr lang="en-GB" altLang="en-US" sz="1800" dirty="0" smtClean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sr-Cyrl-RS" altLang="en-US" sz="1800" b="1" dirty="0" smtClean="0"/>
              <a:t>* </a:t>
            </a:r>
            <a:r>
              <a:rPr lang="en-GB" altLang="en-US" sz="1800" b="1" dirty="0" smtClean="0"/>
              <a:t>located bellow the posterior part of thalamus</a:t>
            </a:r>
            <a:endParaRPr lang="sr-Cyrl-RS" altLang="en-US" sz="1800" b="1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Content Placeholder 2"/>
          <p:cNvSpPr>
            <a:spLocks noGrp="1"/>
          </p:cNvSpPr>
          <p:nvPr>
            <p:ph idx="4294967295"/>
          </p:nvPr>
        </p:nvSpPr>
        <p:spPr>
          <a:xfrm>
            <a:off x="107950" y="1341438"/>
            <a:ext cx="8856663" cy="54752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2000" dirty="0" smtClean="0">
                <a:latin typeface="Constantia" panose="02030602050306030303" pitchFamily="18" charset="0"/>
              </a:rPr>
              <a:t>It forms the floor and the lower part of lateral wall of 3</a:t>
            </a:r>
            <a:r>
              <a:rPr lang="en-GB" altLang="en-US" sz="2000" baseline="30000" dirty="0" smtClean="0">
                <a:latin typeface="Constantia" panose="02030602050306030303" pitchFamily="18" charset="0"/>
              </a:rPr>
              <a:t>rd</a:t>
            </a:r>
            <a:r>
              <a:rPr lang="en-GB" altLang="en-US" sz="2000" dirty="0" smtClean="0">
                <a:latin typeface="Constantia" panose="02030602050306030303" pitchFamily="18" charset="0"/>
              </a:rPr>
              <a:t> ventricle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2000" dirty="0" smtClean="0">
                <a:latin typeface="Constantia" panose="02030602050306030303" pitchFamily="18" charset="0"/>
              </a:rPr>
              <a:t>It is located below the anterior part of thalamus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en-US" sz="2000" dirty="0" err="1" smtClean="0">
                <a:latin typeface="Constantia" panose="02030602050306030303" pitchFamily="18" charset="0"/>
              </a:rPr>
              <a:t>Chiasma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opticum</a:t>
            </a:r>
            <a:r>
              <a:rPr lang="en-US" altLang="en-US" sz="2000" dirty="0" smtClean="0">
                <a:latin typeface="Constantia" panose="02030602050306030303" pitchFamily="18" charset="0"/>
              </a:rPr>
              <a:t>, as crossing of optic nerve, is below the anterior part of hypothalamus</a:t>
            </a:r>
            <a:endParaRPr lang="en-US" altLang="en-US" sz="2000" dirty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en-US" sz="2000" dirty="0" err="1" smtClean="0">
                <a:latin typeface="Constantia" panose="02030602050306030303" pitchFamily="18" charset="0"/>
              </a:rPr>
              <a:t>Hypophysis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or pituitary gland (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glandula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pituitaria</a:t>
            </a:r>
            <a:r>
              <a:rPr lang="en-US" altLang="en-US" sz="2000" dirty="0" smtClean="0">
                <a:latin typeface="Constantia" panose="02030602050306030303" pitchFamily="18" charset="0"/>
              </a:rPr>
              <a:t>) is a part of hypothalamus (below </a:t>
            </a:r>
            <a:r>
              <a:rPr lang="en-US" altLang="en-US" sz="2000" dirty="0">
                <a:latin typeface="Constantia" panose="02030602050306030303" pitchFamily="18" charset="0"/>
              </a:rPr>
              <a:t>t</a:t>
            </a:r>
            <a:r>
              <a:rPr lang="en-US" altLang="en-US" sz="2000" dirty="0" smtClean="0">
                <a:latin typeface="Constantia" panose="02030602050306030303" pitchFamily="18" charset="0"/>
              </a:rPr>
              <a:t>he middle part of hypothalamus)</a:t>
            </a:r>
          </a:p>
          <a:p>
            <a:pPr>
              <a:lnSpc>
                <a:spcPct val="90000"/>
              </a:lnSpc>
            </a:pPr>
            <a:r>
              <a:rPr lang="en-US" altLang="en-US" sz="2000" dirty="0" smtClean="0">
                <a:latin typeface="Constantia" panose="02030602050306030303" pitchFamily="18" charset="0"/>
              </a:rPr>
              <a:t>The posterior part of hypothalamus, on the ventral </a:t>
            </a:r>
            <a:r>
              <a:rPr lang="en-US" altLang="en-US" sz="2000" dirty="0">
                <a:latin typeface="Constantia" panose="02030602050306030303" pitchFamily="18" charset="0"/>
              </a:rPr>
              <a:t>s</a:t>
            </a:r>
            <a:r>
              <a:rPr lang="en-US" altLang="en-US" sz="2000" dirty="0" smtClean="0">
                <a:latin typeface="Constantia" panose="02030602050306030303" pitchFamily="18" charset="0"/>
              </a:rPr>
              <a:t>urface of the brain is in the form of paired rounded bodies – mammillary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bodie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1800" dirty="0" smtClean="0">
              <a:latin typeface="Constantia" panose="02030602050306030303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260350"/>
            <a:ext cx="5072062" cy="620713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onstantia" panose="02030602050306030303" pitchFamily="18" charset="0"/>
              </a:rPr>
              <a:t>HYPOTHALAMUS</a:t>
            </a:r>
            <a:endParaRPr lang="en-US" sz="3200" smtClean="0">
              <a:latin typeface="Constantia" panose="02030602050306030303" pitchFamily="18" charset="0"/>
            </a:endParaRPr>
          </a:p>
        </p:txBody>
      </p:sp>
      <p:pic>
        <p:nvPicPr>
          <p:cNvPr id="55300" name="Picture 3" descr="VentralSurface"/>
          <p:cNvPicPr>
            <a:picLocks noChangeAspect="1" noChangeArrowheads="1"/>
          </p:cNvPicPr>
          <p:nvPr/>
        </p:nvPicPr>
        <p:blipFill>
          <a:blip r:embed="rId2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933825"/>
            <a:ext cx="7010400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Content Placeholder 2"/>
          <p:cNvSpPr>
            <a:spLocks noGrp="1"/>
          </p:cNvSpPr>
          <p:nvPr>
            <p:ph idx="4294967295"/>
          </p:nvPr>
        </p:nvSpPr>
        <p:spPr>
          <a:xfrm>
            <a:off x="72932" y="955810"/>
            <a:ext cx="9001125" cy="56911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sr-Cyrl-RS" altLang="en-US" sz="18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*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The </a:t>
            </a:r>
            <a:r>
              <a:rPr lang="en-GB" altLang="en-US" sz="1800" dirty="0">
                <a:latin typeface="Constantia" panose="02030602050306030303" pitchFamily="18" charset="0"/>
              </a:rPr>
              <a:t>hypothalamus integrates important </a:t>
            </a:r>
            <a:r>
              <a:rPr lang="en-GB" altLang="en-US" sz="1800" dirty="0" err="1">
                <a:latin typeface="Constantia" panose="02030602050306030303" pitchFamily="18" charset="0"/>
              </a:rPr>
              <a:t>neurovegetative</a:t>
            </a:r>
            <a:r>
              <a:rPr lang="en-GB" altLang="en-US" sz="1800" dirty="0">
                <a:latin typeface="Constantia" panose="02030602050306030303" pitchFamily="18" charset="0"/>
              </a:rPr>
              <a:t>, neuroendocrine and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limbc</a:t>
            </a:r>
            <a:endParaRPr lang="en-GB" altLang="en-US" sz="1800" dirty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 functions</a:t>
            </a:r>
            <a:r>
              <a:rPr lang="en-GB" altLang="en-US" sz="1800" dirty="0">
                <a:latin typeface="Constantia" panose="02030602050306030303" pitchFamily="18" charset="0"/>
              </a:rPr>
              <a:t>, contains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1800" dirty="0">
                <a:latin typeface="Constantia" panose="02030602050306030303" pitchFamily="18" charset="0"/>
              </a:rPr>
              <a:t>for satiety, hunger, thirst, temperature regulation....</a:t>
            </a:r>
            <a:endParaRPr lang="sr-Cyrl-RS" altLang="en-US" sz="1800" dirty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*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It </a:t>
            </a:r>
            <a:r>
              <a:rPr lang="en-GB" altLang="en-US" sz="1800" dirty="0">
                <a:latin typeface="Constantia" panose="02030602050306030303" pitchFamily="18" charset="0"/>
              </a:rPr>
              <a:t>induces uncontrolled, extreme bodily reactions, so it is under the strong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inhibitory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  influence </a:t>
            </a:r>
            <a:r>
              <a:rPr lang="en-GB" altLang="en-US" sz="1800" dirty="0">
                <a:latin typeface="Constantia" panose="02030602050306030303" pitchFamily="18" charset="0"/>
              </a:rPr>
              <a:t>of the cerebral cortex</a:t>
            </a:r>
            <a:endParaRPr lang="sr-Cyrl-RS" altLang="en-US" sz="18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8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* </a:t>
            </a:r>
            <a:r>
              <a:rPr lang="en-GB" altLang="en-US" sz="1800" dirty="0" smtClean="0">
                <a:latin typeface="Constantia" panose="02030602050306030303" pitchFamily="18" charset="0"/>
              </a:rPr>
              <a:t>It produces </a:t>
            </a:r>
            <a:r>
              <a:rPr lang="en-GB" altLang="en-US" sz="1800" dirty="0">
                <a:latin typeface="Constantia" panose="02030602050306030303" pitchFamily="18" charset="0"/>
              </a:rPr>
              <a:t>oxytocin and antidiuretic hormone, as well as </a:t>
            </a:r>
            <a:r>
              <a:rPr lang="en-GB" altLang="en-US" sz="1800" dirty="0" smtClean="0">
                <a:latin typeface="Constantia" panose="02030602050306030303" pitchFamily="18" charset="0"/>
              </a:rPr>
              <a:t>secretion-stimulating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  hormones that regulates secretion of anterior part of pituitary gland (</a:t>
            </a:r>
            <a:r>
              <a:rPr lang="en-GB" altLang="en-US" sz="1800" dirty="0" err="1">
                <a:latin typeface="Constantia" panose="02030602050306030303" pitchFamily="18" charset="0"/>
              </a:rPr>
              <a:t>adenohypophysis</a:t>
            </a:r>
            <a:r>
              <a:rPr lang="en-GB" altLang="en-US" sz="1800" dirty="0">
                <a:latin typeface="Constantia" panose="02030602050306030303" pitchFamily="18" charset="0"/>
              </a:rPr>
              <a:t>)</a:t>
            </a:r>
            <a:endParaRPr lang="sr-Cyrl-CS" altLang="en-US" sz="1800" dirty="0" smtClean="0">
              <a:latin typeface="Constantia" panose="02030602050306030303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*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Hypophysis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>
                <a:latin typeface="Constantia" panose="02030602050306030303" pitchFamily="18" charset="0"/>
              </a:rPr>
              <a:t>or pituitary gland (</a:t>
            </a:r>
            <a:r>
              <a:rPr lang="en-US" altLang="en-US" sz="1800" dirty="0" err="1">
                <a:latin typeface="Constantia" panose="02030602050306030303" pitchFamily="18" charset="0"/>
              </a:rPr>
              <a:t>glandula</a:t>
            </a:r>
            <a:r>
              <a:rPr lang="en-US" altLang="en-US" sz="1800" dirty="0">
                <a:latin typeface="Constantia" panose="02030602050306030303" pitchFamily="18" charset="0"/>
              </a:rPr>
              <a:t> </a:t>
            </a:r>
            <a:r>
              <a:rPr lang="en-US" altLang="en-US" sz="1800" dirty="0" err="1">
                <a:latin typeface="Constantia" panose="02030602050306030303" pitchFamily="18" charset="0"/>
              </a:rPr>
              <a:t>pituitaria</a:t>
            </a:r>
            <a:r>
              <a:rPr lang="en-US" altLang="en-US" sz="1800" dirty="0">
                <a:latin typeface="Constantia" panose="02030602050306030303" pitchFamily="18" charset="0"/>
              </a:rPr>
              <a:t>) is a part of hypothalamus (below </a:t>
            </a:r>
            <a:r>
              <a:rPr lang="en-US" altLang="en-US" sz="1800" dirty="0" smtClean="0">
                <a:latin typeface="Constantia" panose="02030602050306030303" pitchFamily="18" charset="0"/>
              </a:rPr>
              <a:t>the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   middle </a:t>
            </a:r>
            <a:r>
              <a:rPr lang="en-US" altLang="en-US" sz="1800" dirty="0">
                <a:latin typeface="Constantia" panose="02030602050306030303" pitchFamily="18" charset="0"/>
              </a:rPr>
              <a:t>part of hypothalamus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). They are connected by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pedunculus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infundibularis</a:t>
            </a:r>
            <a:endParaRPr lang="en-GB" altLang="en-US" sz="18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24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Hypothalamus is divided into medial and lateral part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Medial part is divided into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:</a:t>
            </a:r>
            <a:br>
              <a:rPr lang="sr-Cyrl-R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1)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anterior region hypothalamus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/>
            </a:r>
            <a:br>
              <a:rPr lang="sr-Cyrl-R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      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consists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preoptic</a:t>
            </a:r>
            <a:r>
              <a:rPr lang="en-GB" altLang="en-US" sz="1800" dirty="0" smtClean="0">
                <a:latin typeface="Constantia" panose="02030602050306030303" pitchFamily="18" charset="0"/>
              </a:rPr>
              <a:t> and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supraoptic</a:t>
            </a:r>
            <a:r>
              <a:rPr lang="en-GB" altLang="en-US" sz="1800" dirty="0" smtClean="0">
                <a:latin typeface="Constantia" panose="02030602050306030303" pitchFamily="18" charset="0"/>
              </a:rPr>
              <a:t> group of nuclei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)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/>
            </a:r>
            <a:br>
              <a:rPr lang="sr-Cyrl-RS" altLang="en-US" sz="24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2)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tubero-infundibular</a:t>
            </a:r>
            <a:r>
              <a:rPr lang="en-GB" altLang="en-US" sz="2000" dirty="0" smtClean="0">
                <a:latin typeface="Constantia" panose="02030602050306030303" pitchFamily="18" charset="0"/>
              </a:rPr>
              <a:t> region of hypothalamus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/>
            </a:r>
            <a:br>
              <a:rPr lang="sr-Cyrl-R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      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consists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tuberoinfundubular</a:t>
            </a:r>
            <a:r>
              <a:rPr lang="en-GB" altLang="en-US" sz="1800" dirty="0" smtClean="0">
                <a:latin typeface="Constantia" panose="02030602050306030303" pitchFamily="18" charset="0"/>
              </a:rPr>
              <a:t> group of nuclei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)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/>
            </a:r>
            <a:br>
              <a:rPr lang="sr-Cyrl-RS" altLang="en-US" sz="24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3)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posterior region of hypothalamus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consists of posterior group of nuclei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333375"/>
            <a:ext cx="5072062" cy="619125"/>
          </a:xfrm>
        </p:spPr>
        <p:txBody>
          <a:bodyPr/>
          <a:lstStyle/>
          <a:p>
            <a:pPr eaLnBrk="1" hangingPunct="1"/>
            <a:r>
              <a:rPr lang="en-US" altLang="en-US" sz="3200" smtClean="0">
                <a:latin typeface="Constantia" panose="02030602050306030303" pitchFamily="18" charset="0"/>
              </a:rPr>
              <a:t>HYPOTHALAMUS</a:t>
            </a:r>
            <a:endParaRPr lang="en-US" sz="3200" smtClean="0">
              <a:latin typeface="Constantia" panose="02030602050306030303" pitchFamily="18" charset="0"/>
            </a:endParaRPr>
          </a:p>
        </p:txBody>
      </p:sp>
      <p:pic>
        <p:nvPicPr>
          <p:cNvPr id="4" name="Picture 4" descr="Pictur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990" y="3789040"/>
            <a:ext cx="2843808" cy="1903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 txBox="1">
            <a:spLocks noChangeArrowheads="1"/>
          </p:cNvSpPr>
          <p:nvPr/>
        </p:nvSpPr>
        <p:spPr bwMode="auto">
          <a:xfrm>
            <a:off x="-13102" y="620688"/>
            <a:ext cx="914400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 dirty="0">
                <a:latin typeface="Constantia" pitchFamily="18" charset="0"/>
              </a:rPr>
              <a:t>l</a:t>
            </a:r>
            <a:r>
              <a:rPr lang="en-US" altLang="en-US" sz="2000" dirty="0" smtClean="0">
                <a:latin typeface="Constantia" pitchFamily="18" charset="0"/>
              </a:rPr>
              <a:t>ocated at </a:t>
            </a:r>
            <a:r>
              <a:rPr lang="en-GB" altLang="en-US" sz="2000" dirty="0">
                <a:latin typeface="Constantia" pitchFamily="18" charset="0"/>
              </a:rPr>
              <a:t>fossa </a:t>
            </a:r>
            <a:r>
              <a:rPr lang="en-GB" altLang="en-US" sz="2000" dirty="0" err="1">
                <a:latin typeface="Constantia" pitchFamily="18" charset="0"/>
              </a:rPr>
              <a:t>hypophysialis</a:t>
            </a:r>
            <a:r>
              <a:rPr lang="en-US" altLang="en-US" sz="2000" dirty="0">
                <a:latin typeface="Constantia" pitchFamily="18" charset="0"/>
              </a:rPr>
              <a:t> </a:t>
            </a:r>
            <a:r>
              <a:rPr lang="en-US" altLang="en-US" sz="2000" dirty="0" smtClean="0">
                <a:latin typeface="Constantia" pitchFamily="18" charset="0"/>
              </a:rPr>
              <a:t>of sphenoid bone</a:t>
            </a:r>
            <a:endParaRPr lang="en-US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GB" altLang="en-US" sz="2000" dirty="0">
                <a:latin typeface="Constantia" pitchFamily="18" charset="0"/>
              </a:rPr>
              <a:t>morphologically and functionally </a:t>
            </a:r>
            <a:r>
              <a:rPr lang="en-GB" altLang="en-US" sz="2000" dirty="0" smtClean="0">
                <a:latin typeface="Constantia" pitchFamily="18" charset="0"/>
              </a:rPr>
              <a:t>related (connected) </a:t>
            </a:r>
            <a:r>
              <a:rPr lang="en-GB" altLang="en-US" sz="2000" dirty="0">
                <a:latin typeface="Constantia" pitchFamily="18" charset="0"/>
              </a:rPr>
              <a:t>to the hypothalamus</a:t>
            </a:r>
            <a:r>
              <a:rPr lang="en-US" altLang="en-US" sz="2000" dirty="0" smtClean="0">
                <a:latin typeface="Constantia" pitchFamily="18" charset="0"/>
              </a:rPr>
              <a:t>; 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 smtClean="0">
                <a:latin typeface="Constantia" pitchFamily="18" charset="0"/>
              </a:rPr>
              <a:t>connected by </a:t>
            </a:r>
            <a:r>
              <a:rPr lang="en-GB" altLang="en-US" sz="2000" dirty="0" err="1" smtClean="0">
                <a:latin typeface="Constantia" pitchFamily="18" charset="0"/>
              </a:rPr>
              <a:t>pedunculus</a:t>
            </a:r>
            <a:r>
              <a:rPr lang="en-GB" altLang="en-US" sz="2000" dirty="0" smtClean="0">
                <a:latin typeface="Constantia" pitchFamily="18" charset="0"/>
              </a:rPr>
              <a:t> </a:t>
            </a:r>
            <a:r>
              <a:rPr lang="en-GB" altLang="en-US" sz="2000" dirty="0" err="1" smtClean="0">
                <a:latin typeface="Constantia" pitchFamily="18" charset="0"/>
              </a:rPr>
              <a:t>infundibularis</a:t>
            </a:r>
            <a:r>
              <a:rPr lang="en-GB" altLang="en-US" sz="2000" dirty="0" smtClean="0">
                <a:latin typeface="Constantia" pitchFamily="18" charset="0"/>
              </a:rPr>
              <a:t> </a:t>
            </a:r>
            <a:r>
              <a:rPr lang="en-US" altLang="en-US" sz="2000" dirty="0" smtClean="0">
                <a:latin typeface="Constantia" pitchFamily="18" charset="0"/>
              </a:rPr>
              <a:t>that terminates at hypothalamus in the form of swelling (enlargement) </a:t>
            </a:r>
            <a:r>
              <a:rPr lang="en-US" altLang="en-US" sz="2000" dirty="0">
                <a:latin typeface="Constantia" pitchFamily="18" charset="0"/>
              </a:rPr>
              <a:t>(</a:t>
            </a:r>
            <a:r>
              <a:rPr lang="en-GB" altLang="en-US" sz="2000" dirty="0" err="1">
                <a:latin typeface="Constantia" pitchFamily="18" charset="0"/>
              </a:rPr>
              <a:t>eminentia</a:t>
            </a:r>
            <a:r>
              <a:rPr lang="en-GB" altLang="en-US" sz="2000" dirty="0">
                <a:latin typeface="Constantia" pitchFamily="18" charset="0"/>
              </a:rPr>
              <a:t> </a:t>
            </a:r>
            <a:r>
              <a:rPr lang="en-GB" altLang="en-US" sz="2000" dirty="0" err="1">
                <a:latin typeface="Constantia" pitchFamily="18" charset="0"/>
              </a:rPr>
              <a:t>mediana</a:t>
            </a:r>
            <a:r>
              <a:rPr lang="en-GB" altLang="en-US" sz="2000" dirty="0">
                <a:latin typeface="Constantia" pitchFamily="18" charset="0"/>
              </a:rPr>
              <a:t>)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 dirty="0" smtClean="0">
                <a:latin typeface="Constantia" pitchFamily="18" charset="0"/>
              </a:rPr>
              <a:t>The main two parts of </a:t>
            </a:r>
            <a:r>
              <a:rPr lang="en-US" altLang="en-US" sz="2000" dirty="0" err="1" smtClean="0">
                <a:latin typeface="Constantia" pitchFamily="18" charset="0"/>
              </a:rPr>
              <a:t>hypophysis</a:t>
            </a:r>
            <a:r>
              <a:rPr lang="en-US" altLang="en-US" sz="2000" dirty="0" smtClean="0">
                <a:latin typeface="Constantia" pitchFamily="18" charset="0"/>
              </a:rPr>
              <a:t> are: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>
                <a:latin typeface="Constantia" pitchFamily="18" charset="0"/>
              </a:rPr>
              <a:t>а) </a:t>
            </a:r>
            <a:r>
              <a:rPr lang="en-US" altLang="en-US" sz="2000" dirty="0" err="1" smtClean="0">
                <a:latin typeface="Constantia" pitchFamily="18" charset="0"/>
              </a:rPr>
              <a:t>adenohypophysis</a:t>
            </a:r>
            <a:r>
              <a:rPr lang="en-US" altLang="en-US" sz="2000" dirty="0">
                <a:latin typeface="Constantia" pitchFamily="18" charset="0"/>
              </a:rPr>
              <a:t/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 smtClean="0">
                <a:latin typeface="Constantia" pitchFamily="18" charset="0"/>
              </a:rPr>
              <a:t>b) </a:t>
            </a:r>
            <a:r>
              <a:rPr lang="en-US" altLang="en-US" sz="2000" dirty="0" err="1" smtClean="0">
                <a:latin typeface="Constantia" pitchFamily="18" charset="0"/>
              </a:rPr>
              <a:t>neurohypophysis</a:t>
            </a:r>
            <a:endParaRPr lang="en-US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GB" altLang="en-US" sz="2000" dirty="0">
                <a:latin typeface="Constantia" pitchFamily="18" charset="0"/>
              </a:rPr>
              <a:t>Due to origin and morphology, we </a:t>
            </a:r>
            <a:r>
              <a:rPr lang="en-GB" altLang="en-US" sz="2000" dirty="0" smtClean="0">
                <a:latin typeface="Constantia" pitchFamily="18" charset="0"/>
              </a:rPr>
              <a:t>can</a:t>
            </a:r>
            <a:br>
              <a:rPr lang="en-GB" altLang="en-US" sz="2000" dirty="0" smtClean="0">
                <a:latin typeface="Constantia" pitchFamily="18" charset="0"/>
              </a:rPr>
            </a:br>
            <a:r>
              <a:rPr lang="en-GB" altLang="en-US" sz="2000" dirty="0" smtClean="0">
                <a:latin typeface="Constantia" pitchFamily="18" charset="0"/>
              </a:rPr>
              <a:t>differentiate</a:t>
            </a:r>
            <a:r>
              <a:rPr lang="en-US" altLang="en-US" sz="2000" dirty="0" smtClean="0">
                <a:latin typeface="Constantia" pitchFamily="18" charset="0"/>
              </a:rPr>
              <a:t>:</a:t>
            </a:r>
            <a:endParaRPr lang="en-US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US" altLang="en-US" sz="2000" dirty="0">
                <a:latin typeface="Constantia" pitchFamily="18" charset="0"/>
              </a:rPr>
              <a:t>     - </a:t>
            </a:r>
            <a:r>
              <a:rPr lang="en-GB" altLang="en-US" sz="2000" dirty="0">
                <a:latin typeface="Constantia" pitchFamily="18" charset="0"/>
              </a:rPr>
              <a:t>pars anterior </a:t>
            </a:r>
            <a:r>
              <a:rPr lang="en-GB" altLang="en-US" sz="2000" dirty="0" smtClean="0">
                <a:latin typeface="Constantia" pitchFamily="18" charset="0"/>
              </a:rPr>
              <a:t>(</a:t>
            </a:r>
            <a:r>
              <a:rPr lang="en-US" altLang="en-US" sz="2000" dirty="0">
                <a:latin typeface="Constantia" pitchFamily="18" charset="0"/>
              </a:rPr>
              <a:t>part of </a:t>
            </a:r>
            <a:r>
              <a:rPr lang="en-US" altLang="en-US" sz="2000" dirty="0" err="1" smtClean="0">
                <a:latin typeface="Constantia" pitchFamily="18" charset="0"/>
              </a:rPr>
              <a:t>adenohypophysis</a:t>
            </a:r>
            <a:r>
              <a:rPr lang="en-US" altLang="en-US" sz="2000" dirty="0" smtClean="0">
                <a:latin typeface="Constantia" pitchFamily="18" charset="0"/>
              </a:rPr>
              <a:t>)</a:t>
            </a: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GB" altLang="en-US" sz="2000" dirty="0">
                <a:latin typeface="Constantia" pitchFamily="18" charset="0"/>
              </a:rPr>
              <a:t>	 - pars </a:t>
            </a:r>
            <a:r>
              <a:rPr lang="en-GB" altLang="en-US" sz="2000" dirty="0" err="1">
                <a:latin typeface="Constantia" pitchFamily="18" charset="0"/>
              </a:rPr>
              <a:t>intermedia</a:t>
            </a:r>
            <a:r>
              <a:rPr lang="en-US" altLang="en-US" sz="2000" dirty="0">
                <a:latin typeface="Constantia" pitchFamily="18" charset="0"/>
              </a:rPr>
              <a:t> </a:t>
            </a:r>
            <a:r>
              <a:rPr lang="en-GB" altLang="en-US" sz="2000" dirty="0" smtClean="0">
                <a:latin typeface="Constantia" pitchFamily="18" charset="0"/>
              </a:rPr>
              <a:t>(</a:t>
            </a:r>
            <a:r>
              <a:rPr lang="en-US" altLang="en-US" sz="2000" dirty="0">
                <a:latin typeface="Constantia" pitchFamily="18" charset="0"/>
              </a:rPr>
              <a:t>part of </a:t>
            </a:r>
            <a:r>
              <a:rPr lang="en-US" altLang="en-US" sz="2000" dirty="0" err="1">
                <a:latin typeface="Constantia" pitchFamily="18" charset="0"/>
              </a:rPr>
              <a:t>adenohypophysis</a:t>
            </a:r>
            <a:r>
              <a:rPr lang="en-US" altLang="en-US" sz="2000" dirty="0">
                <a:latin typeface="Constantia" pitchFamily="18" charset="0"/>
              </a:rPr>
              <a:t>)</a:t>
            </a: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r>
              <a:rPr lang="en-GB" altLang="en-US" sz="2000" dirty="0">
                <a:latin typeface="Constantia" pitchFamily="18" charset="0"/>
              </a:rPr>
              <a:t>	 - pars posterior</a:t>
            </a:r>
            <a:r>
              <a:rPr lang="en-US" altLang="en-US" sz="2000" dirty="0">
                <a:latin typeface="Constantia" pitchFamily="18" charset="0"/>
              </a:rPr>
              <a:t> </a:t>
            </a:r>
            <a:r>
              <a:rPr lang="en-GB" altLang="en-US" sz="2000" dirty="0" smtClean="0">
                <a:latin typeface="Constantia" pitchFamily="18" charset="0"/>
              </a:rPr>
              <a:t>(</a:t>
            </a:r>
            <a:r>
              <a:rPr lang="en-US" altLang="en-US" sz="2000" dirty="0">
                <a:latin typeface="Constantia" pitchFamily="18" charset="0"/>
              </a:rPr>
              <a:t>part of </a:t>
            </a:r>
            <a:r>
              <a:rPr lang="en-US" altLang="en-US" sz="2000" dirty="0" err="1" smtClean="0">
                <a:latin typeface="Constantia" pitchFamily="18" charset="0"/>
              </a:rPr>
              <a:t>neurohypophysis</a:t>
            </a:r>
            <a:r>
              <a:rPr lang="en-US" altLang="en-US" sz="2000" dirty="0">
                <a:latin typeface="Constantia" pitchFamily="18" charset="0"/>
              </a:rPr>
              <a:t>)</a:t>
            </a:r>
            <a:br>
              <a:rPr lang="en-US" altLang="en-US" sz="2000" dirty="0">
                <a:latin typeface="Constantia" pitchFamily="18" charset="0"/>
              </a:rPr>
            </a:br>
            <a:endParaRPr lang="en-GB" altLang="en-US" sz="2000" dirty="0">
              <a:latin typeface="Constantia" pitchFamily="18" charset="0"/>
            </a:endParaRPr>
          </a:p>
          <a:p>
            <a:pPr marL="273050" indent="-273050" eaLnBrk="1" hangingPunct="1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en-US" altLang="en-US" sz="2000" dirty="0" err="1" smtClean="0">
                <a:latin typeface="Constantia" pitchFamily="18" charset="0"/>
              </a:rPr>
              <a:t>Vasculated</a:t>
            </a:r>
            <a:r>
              <a:rPr lang="en-US" altLang="en-US" sz="2000" dirty="0" smtClean="0">
                <a:latin typeface="Constantia" pitchFamily="18" charset="0"/>
              </a:rPr>
              <a:t> by а.</a:t>
            </a:r>
            <a:r>
              <a:rPr lang="en-GB" altLang="en-US" sz="2000" dirty="0" err="1">
                <a:latin typeface="Constantia" pitchFamily="18" charset="0"/>
              </a:rPr>
              <a:t>carotis</a:t>
            </a:r>
            <a:r>
              <a:rPr lang="en-GB" altLang="en-US" sz="2000" dirty="0">
                <a:latin typeface="Constantia" pitchFamily="18" charset="0"/>
              </a:rPr>
              <a:t> </a:t>
            </a:r>
            <a:r>
              <a:rPr lang="en-GB" altLang="en-US" sz="2000" dirty="0" err="1">
                <a:latin typeface="Constantia" pitchFamily="18" charset="0"/>
              </a:rPr>
              <a:t>internae</a:t>
            </a:r>
            <a:r>
              <a:rPr lang="en-GB" altLang="en-US" sz="2000" dirty="0">
                <a:latin typeface="Constantia" pitchFamily="18" charset="0"/>
              </a:rPr>
              <a:t>:</a:t>
            </a:r>
            <a:br>
              <a:rPr lang="en-GB" altLang="en-US" sz="2000" dirty="0">
                <a:latin typeface="Constantia" pitchFamily="18" charset="0"/>
              </a:rPr>
            </a:br>
            <a:r>
              <a:rPr lang="en-GB" altLang="en-US" sz="2000" dirty="0">
                <a:latin typeface="Constantia" pitchFamily="18" charset="0"/>
              </a:rPr>
              <a:t>a) </a:t>
            </a:r>
            <a:r>
              <a:rPr lang="en-GB" altLang="en-US" sz="2000" dirty="0" err="1">
                <a:latin typeface="Constantia" pitchFamily="18" charset="0"/>
              </a:rPr>
              <a:t>a.hypophysialis</a:t>
            </a:r>
            <a:r>
              <a:rPr lang="en-GB" altLang="en-US" sz="2000" dirty="0">
                <a:latin typeface="Constantia" pitchFamily="18" charset="0"/>
              </a:rPr>
              <a:t> superior </a:t>
            </a:r>
            <a:r>
              <a:rPr lang="en-GB" altLang="en-US" sz="2000" dirty="0" smtClean="0">
                <a:latin typeface="Constantia" pitchFamily="18" charset="0"/>
              </a:rPr>
              <a:t>(</a:t>
            </a:r>
            <a:r>
              <a:rPr lang="en-US" altLang="en-US" sz="2000" dirty="0" err="1">
                <a:latin typeface="Constantia" pitchFamily="18" charset="0"/>
              </a:rPr>
              <a:t>adenohypophysis</a:t>
            </a:r>
            <a:r>
              <a:rPr lang="en-US" altLang="en-US" sz="2000" dirty="0">
                <a:latin typeface="Constantia" pitchFamily="18" charset="0"/>
              </a:rPr>
              <a:t> а)</a:t>
            </a:r>
            <a:br>
              <a:rPr lang="en-US" altLang="en-US" sz="2000" dirty="0">
                <a:latin typeface="Constantia" pitchFamily="18" charset="0"/>
              </a:rPr>
            </a:br>
            <a:r>
              <a:rPr lang="en-US" altLang="en-US" sz="2000" dirty="0" smtClean="0">
                <a:latin typeface="Constantia" pitchFamily="18" charset="0"/>
              </a:rPr>
              <a:t>b) </a:t>
            </a:r>
            <a:r>
              <a:rPr lang="en-GB" altLang="en-US" sz="2000" dirty="0" err="1">
                <a:latin typeface="Constantia" pitchFamily="18" charset="0"/>
              </a:rPr>
              <a:t>a.hypophysialis</a:t>
            </a:r>
            <a:r>
              <a:rPr lang="en-GB" altLang="en-US" sz="2000" dirty="0">
                <a:latin typeface="Constantia" pitchFamily="18" charset="0"/>
              </a:rPr>
              <a:t> inferior </a:t>
            </a:r>
            <a:r>
              <a:rPr lang="en-US" altLang="en-US" sz="2000" dirty="0" smtClean="0">
                <a:latin typeface="Constantia" pitchFamily="18" charset="0"/>
              </a:rPr>
              <a:t>(</a:t>
            </a:r>
            <a:r>
              <a:rPr lang="en-US" altLang="en-US" sz="2000" dirty="0" err="1" smtClean="0">
                <a:latin typeface="Constantia" pitchFamily="18" charset="0"/>
              </a:rPr>
              <a:t>neurohypophysis</a:t>
            </a:r>
            <a:r>
              <a:rPr lang="en-US" altLang="en-US" sz="2000" dirty="0">
                <a:latin typeface="Constantia" pitchFamily="18" charset="0"/>
              </a:rPr>
              <a:t>)</a:t>
            </a:r>
            <a:endParaRPr lang="en-GB" altLang="en-US" sz="2000" dirty="0">
              <a:latin typeface="Constantia" pitchFamily="18" charset="0"/>
            </a:endParaRPr>
          </a:p>
        </p:txBody>
      </p:sp>
      <p:sp>
        <p:nvSpPr>
          <p:cNvPr id="5123" name="Title 1"/>
          <p:cNvSpPr txBox="1">
            <a:spLocks noChangeArrowheads="1"/>
          </p:cNvSpPr>
          <p:nvPr/>
        </p:nvSpPr>
        <p:spPr bwMode="auto">
          <a:xfrm>
            <a:off x="32566" y="672"/>
            <a:ext cx="91090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14425D"/>
                </a:solidFill>
                <a:latin typeface="Constantia" pitchFamily="18" charset="0"/>
              </a:rPr>
              <a:t>Pituitary gland 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(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Hypophysis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cerebri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s.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glandula</a:t>
            </a:r>
            <a:r>
              <a:rPr lang="en-GB" altLang="en-US" sz="2800" dirty="0">
                <a:solidFill>
                  <a:srgbClr val="14425D"/>
                </a:solidFill>
                <a:latin typeface="Constantia" pitchFamily="18" charset="0"/>
              </a:rPr>
              <a:t> </a:t>
            </a:r>
            <a:r>
              <a:rPr lang="en-GB" altLang="en-US" sz="2800" dirty="0" err="1">
                <a:solidFill>
                  <a:srgbClr val="14425D"/>
                </a:solidFill>
                <a:latin typeface="Constantia" pitchFamily="18" charset="0"/>
              </a:rPr>
              <a:t>pituitaria</a:t>
            </a:r>
            <a:r>
              <a:rPr lang="en-US" altLang="en-US" sz="2800" dirty="0">
                <a:solidFill>
                  <a:srgbClr val="14425D"/>
                </a:solidFill>
                <a:latin typeface="Constantia" pitchFamily="18" charset="0"/>
              </a:rPr>
              <a:t>)</a:t>
            </a:r>
          </a:p>
        </p:txBody>
      </p:sp>
      <p:pic>
        <p:nvPicPr>
          <p:cNvPr id="5124" name="Picture 1"/>
          <p:cNvPicPr>
            <a:picLocks noChangeAspect="1" noChangeArrowheads="1"/>
          </p:cNvPicPr>
          <p:nvPr/>
        </p:nvPicPr>
        <p:blipFill>
          <a:blip r:embed="rId2" cstate="print"/>
          <a:srcRect l="25195" t="26192" r="10313" b="18256"/>
          <a:stretch>
            <a:fillRect/>
          </a:stretch>
        </p:blipFill>
        <p:spPr bwMode="auto">
          <a:xfrm>
            <a:off x="5148263" y="2997200"/>
            <a:ext cx="3930650" cy="2116138"/>
          </a:xfrm>
          <a:prstGeom prst="rect">
            <a:avLst/>
          </a:prstGeom>
          <a:noFill/>
          <a:ln w="9525">
            <a:noFill/>
            <a:bevel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509035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42938" y="10001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TELENCEPHALON</a:t>
            </a:r>
            <a:r>
              <a:rPr lang="sr-Cyrl-CS" altLang="en-US" b="1" dirty="0" smtClean="0"/>
              <a:t> (</a:t>
            </a:r>
            <a:r>
              <a:rPr lang="en-GB" altLang="en-US" b="1" dirty="0" smtClean="0"/>
              <a:t>cerebrum</a:t>
            </a:r>
            <a:r>
              <a:rPr lang="sr-Cyrl-CS" altLang="en-US" b="1" dirty="0" smtClean="0"/>
              <a:t>)</a:t>
            </a:r>
            <a:endParaRPr lang="en-US" b="1" dirty="0" smtClean="0"/>
          </a:p>
        </p:txBody>
      </p:sp>
      <p:grpSp>
        <p:nvGrpSpPr>
          <p:cNvPr id="57347" name="Group 3"/>
          <p:cNvGrpSpPr>
            <a:grpSpLocks/>
          </p:cNvGrpSpPr>
          <p:nvPr/>
        </p:nvGrpSpPr>
        <p:grpSpPr bwMode="auto">
          <a:xfrm>
            <a:off x="323850" y="2286000"/>
            <a:ext cx="6724650" cy="4144963"/>
            <a:chOff x="0" y="0"/>
            <a:chExt cx="3138" cy="2291"/>
          </a:xfrm>
        </p:grpSpPr>
        <p:pic>
          <p:nvPicPr>
            <p:cNvPr id="57349" name="Picture 3" descr="12-06c_LobeFissur_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9" r="14999" b="4561"/>
            <a:stretch>
              <a:fillRect/>
            </a:stretch>
          </p:blipFill>
          <p:spPr bwMode="auto">
            <a:xfrm>
              <a:off x="749" y="0"/>
              <a:ext cx="2389" cy="2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350" name="Rectangle 4"/>
            <p:cNvSpPr>
              <a:spLocks noChangeArrowheads="1"/>
            </p:cNvSpPr>
            <p:nvPr/>
          </p:nvSpPr>
          <p:spPr bwMode="auto">
            <a:xfrm>
              <a:off x="0" y="2072"/>
              <a:ext cx="288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sz="1800"/>
            </a:p>
          </p:txBody>
        </p:sp>
      </p:grpSp>
      <p:cxnSp>
        <p:nvCxnSpPr>
          <p:cNvPr id="57348" name="Straight Arrow Connector 6"/>
          <p:cNvCxnSpPr>
            <a:cxnSpLocks noChangeShapeType="1"/>
          </p:cNvCxnSpPr>
          <p:nvPr/>
        </p:nvCxnSpPr>
        <p:spPr bwMode="auto">
          <a:xfrm rot="10800000" flipV="1">
            <a:off x="4714875" y="2571750"/>
            <a:ext cx="3000375" cy="9286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505" y="116632"/>
            <a:ext cx="9036496" cy="5237162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en-US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Telencephalon</a:t>
            </a:r>
            <a:r>
              <a:rPr lang="sr-Cyrl-RS" altLang="en-US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 (</a:t>
            </a:r>
            <a:r>
              <a:rPr lang="en-GB" altLang="en-US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cerebrum</a:t>
            </a:r>
            <a:r>
              <a:rPr lang="sr-Cyrl-RS" altLang="en-US" b="1" dirty="0" smtClean="0">
                <a:solidFill>
                  <a:srgbClr val="CC0000"/>
                </a:solidFill>
                <a:latin typeface="Constantia" panose="02030602050306030303" pitchFamily="18" charset="0"/>
              </a:rPr>
              <a:t>)</a:t>
            </a:r>
            <a:endParaRPr lang="en-US" altLang="en-US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en-US" altLang="en-US" b="1" dirty="0" smtClean="0">
              <a:solidFill>
                <a:srgbClr val="CC0000"/>
              </a:solidFill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b="1" dirty="0" smtClean="0">
                <a:latin typeface="Constantia" panose="02030602050306030303" pitchFamily="18" charset="0"/>
              </a:rPr>
              <a:t>Cerebral hemispheres</a:t>
            </a:r>
            <a:r>
              <a:rPr lang="en-US" altLang="en-US" i="1" dirty="0" smtClean="0">
                <a:latin typeface="Constantia" panose="02030602050306030303" pitchFamily="18" charset="0"/>
              </a:rPr>
              <a:t>   (</a:t>
            </a:r>
            <a:r>
              <a:rPr lang="en-US" altLang="en-US" i="1" dirty="0" err="1" smtClean="0">
                <a:latin typeface="Constantia" panose="02030602050306030303" pitchFamily="18" charset="0"/>
              </a:rPr>
              <a:t>hemispheri</a:t>
            </a:r>
            <a:r>
              <a:rPr lang="en-GB" altLang="en-US" i="1" dirty="0" smtClean="0">
                <a:latin typeface="Constantia" panose="02030602050306030303" pitchFamily="18" charset="0"/>
              </a:rPr>
              <a:t>um</a:t>
            </a:r>
            <a:r>
              <a:rPr lang="en-US" altLang="en-US" i="1" dirty="0" smtClean="0">
                <a:latin typeface="Constantia" panose="02030602050306030303" pitchFamily="18" charset="0"/>
              </a:rPr>
              <a:t> </a:t>
            </a:r>
            <a:r>
              <a:rPr lang="en-US" altLang="en-US" i="1" dirty="0" err="1" smtClean="0">
                <a:latin typeface="Constantia" panose="02030602050306030303" pitchFamily="18" charset="0"/>
              </a:rPr>
              <a:t>cerebri</a:t>
            </a:r>
            <a:r>
              <a:rPr lang="sr-Cyrl-RS" altLang="en-US" i="1" dirty="0" smtClean="0">
                <a:latin typeface="Constantia" panose="02030602050306030303" pitchFamily="18" charset="0"/>
              </a:rPr>
              <a:t>  </a:t>
            </a:r>
            <a:r>
              <a:rPr lang="en-GB" altLang="en-US" i="1" dirty="0" err="1" smtClean="0">
                <a:latin typeface="Constantia" panose="02030602050306030303" pitchFamily="18" charset="0"/>
              </a:rPr>
              <a:t>dextrum</a:t>
            </a:r>
            <a:r>
              <a:rPr lang="en-GB" altLang="en-US" i="1" dirty="0" smtClean="0">
                <a:latin typeface="Constantia" panose="02030602050306030303" pitchFamily="18" charset="0"/>
              </a:rPr>
              <a:t> et </a:t>
            </a:r>
            <a:r>
              <a:rPr lang="en-GB" altLang="en-US" i="1" dirty="0" err="1" smtClean="0">
                <a:latin typeface="Constantia" panose="02030602050306030303" pitchFamily="18" charset="0"/>
              </a:rPr>
              <a:t>sinistrum</a:t>
            </a:r>
            <a:r>
              <a:rPr lang="en-GB" altLang="en-US" i="1" dirty="0" smtClean="0">
                <a:latin typeface="Constantia" panose="02030602050306030303" pitchFamily="18" charset="0"/>
              </a:rPr>
              <a:t>)</a:t>
            </a:r>
            <a:endParaRPr lang="en-US" altLang="en-US" sz="2400" i="1" dirty="0" smtClean="0">
              <a:latin typeface="Constantia" panose="02030602050306030303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3" t="10312" r="23242" b="4375"/>
          <a:stretch>
            <a:fillRect/>
          </a:stretch>
        </p:blipFill>
        <p:spPr bwMode="auto">
          <a:xfrm>
            <a:off x="5148064" y="2484280"/>
            <a:ext cx="3865042" cy="4396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07504" y="2636912"/>
            <a:ext cx="5688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Tx/>
              <a:buNone/>
            </a:pPr>
            <a:r>
              <a:rPr lang="en-GB" altLang="en-US" b="1" dirty="0">
                <a:latin typeface="Constantia" panose="02030602050306030303" pitchFamily="18" charset="0"/>
              </a:rPr>
              <a:t>- The two hemispheres are separated </a:t>
            </a:r>
            <a:r>
              <a:rPr lang="en-GB" altLang="en-US" b="1" dirty="0" smtClean="0">
                <a:latin typeface="Constantia" panose="02030602050306030303" pitchFamily="18" charset="0"/>
              </a:rPr>
              <a:t>from</a:t>
            </a:r>
            <a:br>
              <a:rPr lang="en-GB" altLang="en-US" b="1" dirty="0" smtClean="0">
                <a:latin typeface="Constantia" panose="02030602050306030303" pitchFamily="18" charset="0"/>
              </a:rPr>
            </a:br>
            <a:r>
              <a:rPr lang="en-GB" altLang="en-US" b="1" dirty="0" smtClean="0">
                <a:latin typeface="Constantia" panose="02030602050306030303" pitchFamily="18" charset="0"/>
              </a:rPr>
              <a:t>   each </a:t>
            </a:r>
            <a:r>
              <a:rPr lang="en-GB" altLang="en-US" b="1" dirty="0">
                <a:latin typeface="Constantia" panose="02030602050306030303" pitchFamily="18" charset="0"/>
              </a:rPr>
              <a:t>other </a:t>
            </a:r>
            <a:r>
              <a:rPr lang="en-GB" altLang="en-US" b="1" dirty="0" smtClean="0">
                <a:latin typeface="Constantia" panose="02030602050306030303" pitchFamily="18" charset="0"/>
              </a:rPr>
              <a:t>by</a:t>
            </a:r>
            <a:r>
              <a:rPr lang="en-GB" altLang="en-US" b="1" dirty="0">
                <a:latin typeface="Constantia" panose="02030602050306030303" pitchFamily="18" charset="0"/>
              </a:rPr>
              <a:t>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fissura</a:t>
            </a:r>
            <a:r>
              <a:rPr lang="en-GB" altLang="en-US" b="1" dirty="0" smtClean="0">
                <a:latin typeface="Constantia" panose="02030602050306030303" pitchFamily="18" charset="0"/>
              </a:rPr>
              <a:t> </a:t>
            </a:r>
            <a:r>
              <a:rPr lang="en-GB" altLang="en-US" b="1" dirty="0" err="1">
                <a:latin typeface="Constantia" panose="02030602050306030303" pitchFamily="18" charset="0"/>
              </a:rPr>
              <a:t>longitudinalis</a:t>
            </a:r>
            <a:r>
              <a:rPr lang="en-GB" altLang="en-US" b="1" dirty="0">
                <a:latin typeface="Constantia" panose="02030602050306030303" pitchFamily="18" charset="0"/>
              </a:rPr>
              <a:t>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cerebralis</a:t>
            </a:r>
            <a:r>
              <a:rPr lang="en-GB" altLang="en-US" b="1" dirty="0" smtClean="0">
                <a:latin typeface="Constantia" panose="02030602050306030303" pitchFamily="18" charset="0"/>
              </a:rPr>
              <a:t>.</a:t>
            </a:r>
            <a:r>
              <a:rPr lang="en-GB" altLang="en-US" b="1" dirty="0">
                <a:latin typeface="Constantia" panose="02030602050306030303" pitchFamily="18" charset="0"/>
              </a:rPr>
              <a:t/>
            </a:r>
            <a:br>
              <a:rPr lang="en-GB" altLang="en-US" b="1" dirty="0">
                <a:latin typeface="Constantia" panose="02030602050306030303" pitchFamily="18" charset="0"/>
              </a:rPr>
            </a:br>
            <a:r>
              <a:rPr lang="en-GB" altLang="en-US" b="1" dirty="0" smtClean="0">
                <a:latin typeface="Constantia" panose="02030602050306030303" pitchFamily="18" charset="0"/>
              </a:rPr>
              <a:t>   Part of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dura</a:t>
            </a:r>
            <a:r>
              <a:rPr lang="en-GB" altLang="en-US" b="1" dirty="0" smtClean="0">
                <a:latin typeface="Constantia" panose="02030602050306030303" pitchFamily="18" charset="0"/>
              </a:rPr>
              <a:t> matter that is inside this fissure and</a:t>
            </a:r>
            <a:br>
              <a:rPr lang="en-GB" altLang="en-US" b="1" dirty="0" smtClean="0">
                <a:latin typeface="Constantia" panose="02030602050306030303" pitchFamily="18" charset="0"/>
              </a:rPr>
            </a:br>
            <a:r>
              <a:rPr lang="en-GB" altLang="en-US" b="1" dirty="0" smtClean="0">
                <a:latin typeface="Constantia" panose="02030602050306030303" pitchFamily="18" charset="0"/>
              </a:rPr>
              <a:t>   separates two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hemisphers</a:t>
            </a:r>
            <a:r>
              <a:rPr lang="en-GB" altLang="en-US" b="1" dirty="0" smtClean="0">
                <a:latin typeface="Constantia" panose="02030602050306030303" pitchFamily="18" charset="0"/>
              </a:rPr>
              <a:t> is called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falx</a:t>
            </a:r>
            <a:r>
              <a:rPr lang="en-GB" altLang="en-US" b="1" dirty="0" smtClean="0">
                <a:latin typeface="Constantia" panose="02030602050306030303" pitchFamily="18" charset="0"/>
              </a:rPr>
              <a:t> </a:t>
            </a:r>
            <a:r>
              <a:rPr lang="en-GB" altLang="en-US" b="1" dirty="0" err="1" smtClean="0">
                <a:latin typeface="Constantia" panose="02030602050306030303" pitchFamily="18" charset="0"/>
              </a:rPr>
              <a:t>cerebri</a:t>
            </a:r>
            <a:r>
              <a:rPr lang="en-GB" altLang="en-US" b="1" dirty="0" smtClean="0">
                <a:latin typeface="Constantia" panose="02030602050306030303" pitchFamily="18" charset="0"/>
              </a:rPr>
              <a:t>.</a:t>
            </a:r>
            <a:endParaRPr lang="en-US" altLang="en-US" b="1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8113"/>
            <a:ext cx="9144000" cy="5357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CS" altLang="en-US" b="1" dirty="0" smtClean="0"/>
              <a:t>				</a:t>
            </a:r>
            <a:r>
              <a:rPr lang="en-US" altLang="en-US" b="1" dirty="0" err="1" smtClean="0">
                <a:latin typeface="Constantia" panose="02030602050306030303" pitchFamily="18" charset="0"/>
              </a:rPr>
              <a:t>Hemispherium</a:t>
            </a:r>
            <a:endParaRPr lang="sr-Cyrl-CS" altLang="en-US" b="1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b="1" dirty="0" smtClean="0">
                <a:latin typeface="Constantia" panose="02030602050306030303" pitchFamily="18" charset="0"/>
              </a:rPr>
              <a:t>-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The poles</a:t>
            </a:r>
            <a:r>
              <a:rPr lang="sr-Cyrl-CS" altLang="en-US" sz="2400" b="1" dirty="0" smtClean="0">
                <a:latin typeface="Constantia" panose="02030602050306030303" pitchFamily="18" charset="0"/>
              </a:rPr>
              <a:t>: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altLang="en-US" sz="2400" b="1" dirty="0" smtClean="0">
                <a:latin typeface="Constantia" panose="02030602050306030303" pitchFamily="18" charset="0"/>
              </a:rPr>
              <a:t>1.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Frontal pole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 dirty="0" smtClean="0">
                <a:latin typeface="Constantia" panose="02030602050306030303" pitchFamily="18" charset="0"/>
              </a:rPr>
              <a:t> 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polus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frontalis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/>
            <a:r>
              <a:rPr lang="en-US" altLang="en-US" sz="2400" b="1" dirty="0" smtClean="0">
                <a:latin typeface="Constantia" panose="02030602050306030303" pitchFamily="18" charset="0"/>
              </a:rPr>
              <a:t>2.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Occipital pole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 dirty="0" smtClean="0">
                <a:latin typeface="Constantia" panose="02030602050306030303" pitchFamily="18" charset="0"/>
              </a:rPr>
              <a:t> 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polus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occipitalis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/>
            <a:r>
              <a:rPr lang="en-US" altLang="en-US" sz="2400" b="1" dirty="0" smtClean="0">
                <a:latin typeface="Constantia" panose="02030602050306030303" pitchFamily="18" charset="0"/>
              </a:rPr>
              <a:t>3.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Temporal pole</a:t>
            </a:r>
            <a:endParaRPr lang="sr-Cyrl-C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polus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temporalis)</a:t>
            </a:r>
          </a:p>
        </p:txBody>
      </p:sp>
      <p:pic>
        <p:nvPicPr>
          <p:cNvPr id="593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-148" r="38239" b="40994"/>
          <a:stretch>
            <a:fillRect/>
          </a:stretch>
        </p:blipFill>
        <p:spPr bwMode="auto">
          <a:xfrm>
            <a:off x="3924300" y="2492375"/>
            <a:ext cx="4714875" cy="389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4925" y="260350"/>
            <a:ext cx="8686800" cy="640873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b="1" dirty="0" err="1" smtClean="0">
                <a:latin typeface="Constantia" panose="02030602050306030303" pitchFamily="18" charset="0"/>
              </a:rPr>
              <a:t>Hemispherium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400" b="1" dirty="0" smtClean="0">
                <a:latin typeface="Constantia" panose="02030602050306030303" pitchFamily="18" charset="0"/>
              </a:rPr>
              <a:t>- </a:t>
            </a:r>
            <a:r>
              <a:rPr lang="en-GB" altLang="en-US" sz="2400" i="1" u="sng" dirty="0" smtClean="0">
                <a:latin typeface="Constantia" panose="02030602050306030303" pitchFamily="18" charset="0"/>
              </a:rPr>
              <a:t>Surfaces</a:t>
            </a:r>
            <a:r>
              <a:rPr lang="sr-Cyrl-CS" altLang="en-US" sz="2400" b="1" dirty="0" smtClean="0">
                <a:latin typeface="Constantia" panose="02030602050306030303" pitchFamily="18" charset="0"/>
              </a:rPr>
              <a:t>: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b="1" dirty="0" smtClean="0">
                <a:latin typeface="Constantia" panose="02030602050306030303" pitchFamily="18" charset="0"/>
              </a:rPr>
              <a:t>1.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External (lateral) surface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dirty="0" smtClean="0">
                <a:latin typeface="Constantia" panose="02030602050306030303" pitchFamily="18" charset="0"/>
              </a:rPr>
              <a:t>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facies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superolateralis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s.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convexa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dirty="0" smtClean="0">
                <a:latin typeface="Constantia" panose="02030602050306030303" pitchFamily="18" charset="0"/>
              </a:rPr>
              <a:t>2.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Inner (medial) surface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dirty="0" smtClean="0">
                <a:latin typeface="Constantia" panose="02030602050306030303" pitchFamily="18" charset="0"/>
              </a:rPr>
              <a:t> 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facies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medialis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400" b="1" dirty="0" smtClean="0">
                <a:latin typeface="Constantia" panose="02030602050306030303" pitchFamily="18" charset="0"/>
              </a:rPr>
              <a:t>3. </a:t>
            </a:r>
            <a:r>
              <a:rPr lang="en-GB" altLang="en-US" sz="2400" b="1" dirty="0" smtClean="0">
                <a:latin typeface="Constantia" panose="02030602050306030303" pitchFamily="18" charset="0"/>
              </a:rPr>
              <a:t>Inferior surface</a:t>
            </a:r>
            <a:endParaRPr lang="en-U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i="1" dirty="0" smtClean="0">
                <a:latin typeface="Constantia" panose="02030602050306030303" pitchFamily="18" charset="0"/>
              </a:rPr>
              <a:t>    (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facies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 inferior </a:t>
            </a:r>
            <a:r>
              <a:rPr lang="en-US" altLang="en-US" sz="2400" i="1" dirty="0" err="1" smtClean="0">
                <a:latin typeface="Constantia" panose="02030602050306030303" pitchFamily="18" charset="0"/>
              </a:rPr>
              <a:t>s.basalis</a:t>
            </a:r>
            <a:r>
              <a:rPr lang="en-US" altLang="en-US" sz="2400" i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• </a:t>
            </a:r>
            <a:r>
              <a:rPr lang="en-GB" sz="2400" dirty="0">
                <a:latin typeface="Constantia" panose="02030602050306030303" pitchFamily="18" charset="0"/>
              </a:rPr>
              <a:t>Externally, the cerebrum has a highly </a:t>
            </a:r>
            <a:endParaRPr lang="en-GB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sz="2400" dirty="0">
                <a:latin typeface="Constantia" panose="02030602050306030303" pitchFamily="18" charset="0"/>
              </a:rPr>
              <a:t> </a:t>
            </a:r>
            <a:r>
              <a:rPr lang="en-GB" sz="2400" dirty="0" smtClean="0">
                <a:latin typeface="Constantia" panose="02030602050306030303" pitchFamily="18" charset="0"/>
              </a:rPr>
              <a:t> convoluted appearance,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sz="2400" dirty="0">
                <a:latin typeface="Constantia" panose="02030602050306030303" pitchFamily="18" charset="0"/>
              </a:rPr>
              <a:t> </a:t>
            </a:r>
            <a:r>
              <a:rPr lang="en-GB" sz="2400" dirty="0" smtClean="0">
                <a:latin typeface="Constantia" panose="02030602050306030303" pitchFamily="18" charset="0"/>
              </a:rPr>
              <a:t> consisting </a:t>
            </a:r>
            <a:r>
              <a:rPr lang="en-GB" sz="2400" dirty="0">
                <a:latin typeface="Constantia" panose="02030602050306030303" pitchFamily="18" charset="0"/>
              </a:rPr>
              <a:t>of </a:t>
            </a:r>
            <a:r>
              <a:rPr lang="en-GB" sz="2400" b="1" dirty="0">
                <a:latin typeface="Constantia" panose="02030602050306030303" pitchFamily="18" charset="0"/>
              </a:rPr>
              <a:t>sulci </a:t>
            </a:r>
            <a:r>
              <a:rPr lang="en-GB" sz="2400" dirty="0">
                <a:latin typeface="Constantia" panose="02030602050306030303" pitchFamily="18" charset="0"/>
              </a:rPr>
              <a:t>(grooves or depressions</a:t>
            </a:r>
            <a:r>
              <a:rPr lang="en-GB" sz="24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sz="2400" dirty="0">
                <a:latin typeface="Constantia" panose="02030602050306030303" pitchFamily="18" charset="0"/>
              </a:rPr>
              <a:t> </a:t>
            </a:r>
            <a:r>
              <a:rPr lang="en-GB" sz="2400" dirty="0" smtClean="0">
                <a:latin typeface="Constantia" panose="02030602050306030303" pitchFamily="18" charset="0"/>
              </a:rPr>
              <a:t> </a:t>
            </a:r>
            <a:r>
              <a:rPr lang="en-GB" sz="2400" dirty="0">
                <a:latin typeface="Constantia" panose="02030602050306030303" pitchFamily="18" charset="0"/>
              </a:rPr>
              <a:t>and </a:t>
            </a:r>
            <a:r>
              <a:rPr lang="en-GB" sz="2400" b="1" dirty="0" err="1">
                <a:latin typeface="Constantia" panose="02030602050306030303" pitchFamily="18" charset="0"/>
              </a:rPr>
              <a:t>gyri</a:t>
            </a:r>
            <a:r>
              <a:rPr lang="en-GB" sz="2400" dirty="0">
                <a:latin typeface="Constantia" panose="02030602050306030303" pitchFamily="18" charset="0"/>
              </a:rPr>
              <a:t> (ridges or elevations)</a:t>
            </a:r>
            <a:endParaRPr lang="en-US" altLang="en-US" sz="2400" i="1" dirty="0" smtClean="0">
              <a:latin typeface="Constantia" panose="02030602050306030303" pitchFamily="18" charset="0"/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12343" r="38239" b="40994"/>
          <a:stretch>
            <a:fillRect/>
          </a:stretch>
        </p:blipFill>
        <p:spPr bwMode="auto">
          <a:xfrm>
            <a:off x="5795963" y="22225"/>
            <a:ext cx="3146425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t="3835" r="37537" b="37401"/>
          <a:stretch>
            <a:fillRect/>
          </a:stretch>
        </p:blipFill>
        <p:spPr bwMode="auto">
          <a:xfrm>
            <a:off x="6156325" y="2208213"/>
            <a:ext cx="2674938" cy="214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4050" r="38239" b="38205"/>
          <a:stretch>
            <a:fillRect/>
          </a:stretch>
        </p:blipFill>
        <p:spPr bwMode="auto">
          <a:xfrm>
            <a:off x="6013450" y="4333875"/>
            <a:ext cx="31559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1" t="-1649" r="37862" b="38583"/>
          <a:stretch>
            <a:fillRect/>
          </a:stretch>
        </p:blipFill>
        <p:spPr bwMode="auto">
          <a:xfrm>
            <a:off x="5940425" y="3357563"/>
            <a:ext cx="3186113" cy="2767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496" y="45244"/>
            <a:ext cx="7596188" cy="6624638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sz="2800" b="1" dirty="0">
                <a:latin typeface="Constantia" panose="02030602050306030303" pitchFamily="18" charset="0"/>
              </a:rPr>
              <a:t>External (lateral) </a:t>
            </a:r>
            <a:r>
              <a:rPr lang="en-GB" altLang="en-US" sz="2800" b="1" dirty="0" smtClean="0">
                <a:latin typeface="Constantia" panose="02030602050306030303" pitchFamily="18" charset="0"/>
              </a:rPr>
              <a:t>surface</a:t>
            </a:r>
          </a:p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RS" altLang="en-US" sz="26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2600" b="1" dirty="0" err="1" smtClean="0">
                <a:latin typeface="Constantia" panose="02030602050306030303" pitchFamily="18" charset="0"/>
              </a:rPr>
              <a:t>Facies</a:t>
            </a:r>
            <a:r>
              <a:rPr lang="en-US" altLang="en-US" sz="26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2600" b="1" dirty="0" err="1" smtClean="0">
                <a:latin typeface="Constantia" panose="02030602050306030303" pitchFamily="18" charset="0"/>
              </a:rPr>
              <a:t>superolateralis</a:t>
            </a:r>
            <a:r>
              <a:rPr lang="sr-Cyrl-RS" altLang="en-US" sz="2600" b="1" dirty="0" smtClean="0">
                <a:latin typeface="Constantia" panose="02030602050306030303" pitchFamily="18" charset="0"/>
              </a:rPr>
              <a:t>)</a:t>
            </a:r>
            <a:endParaRPr lang="en-US" altLang="en-US" sz="26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GB" altLang="en-US" sz="2000" b="1" i="1" u="sng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Lobes</a:t>
            </a:r>
            <a:r>
              <a:rPr lang="en-US" altLang="en-US" sz="2000" b="1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b="1" dirty="0" smtClean="0">
                <a:latin typeface="Constantia" panose="02030602050306030303" pitchFamily="18" charset="0"/>
              </a:rPr>
              <a:t>1.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Frontal lobe 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frontalis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: </a:t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precentralis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/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frontalis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superior</a:t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frontalis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medius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/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frontalis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inferior</a:t>
            </a:r>
            <a:endParaRPr lang="en-US" altLang="en-US" sz="1800" i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dirty="0" smtClean="0">
                <a:latin typeface="Constantia" panose="02030602050306030303" pitchFamily="18" charset="0"/>
              </a:rPr>
              <a:t>2.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Parietal lobe 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parietalis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:</a:t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postcentralis</a:t>
            </a:r>
            <a:endParaRPr lang="en-GB" altLang="en-US" sz="1800" i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i="1" dirty="0" smtClean="0">
                <a:latin typeface="Constantia" panose="02030602050306030303" pitchFamily="18" charset="0"/>
              </a:rPr>
              <a:t>	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lobulus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parietalis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superior</a:t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lobulus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parietalis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inferior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1800" b="1" dirty="0" smtClean="0">
                <a:latin typeface="Constantia" panose="02030602050306030303" pitchFamily="18" charset="0"/>
              </a:rPr>
              <a:t>3.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Occipital lobe 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occipitalis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:</a:t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gyri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occipitales</a:t>
            </a:r>
            <a:endParaRPr lang="en-US" altLang="en-US" sz="1800" i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dirty="0" smtClean="0">
                <a:latin typeface="Constantia" panose="02030602050306030303" pitchFamily="18" charset="0"/>
              </a:rPr>
              <a:t>4. </a:t>
            </a:r>
            <a:r>
              <a:rPr lang="en-GB" altLang="en-US" sz="1800" b="1" dirty="0" smtClean="0">
                <a:latin typeface="Constantia" panose="02030602050306030303" pitchFamily="18" charset="0"/>
              </a:rPr>
              <a:t>Temporal lobe 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 temporalis)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i="1" dirty="0" smtClean="0">
                <a:latin typeface="Constantia" panose="02030602050306030303" pitchFamily="18" charset="0"/>
              </a:rPr>
              <a:t>	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temporalis superior</a:t>
            </a:r>
            <a:r>
              <a:rPr lang="en-US" sz="1800" i="1" dirty="0" smtClean="0">
                <a:latin typeface="Constantia" panose="02030602050306030303" pitchFamily="18" charset="0"/>
              </a:rPr>
              <a:t> </a:t>
            </a:r>
            <a:br>
              <a:rPr 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  </a:t>
            </a:r>
            <a:r>
              <a:rPr 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sz="1800" i="1" dirty="0" err="1" smtClean="0">
                <a:latin typeface="Constantia" panose="02030602050306030303" pitchFamily="18" charset="0"/>
              </a:rPr>
              <a:t>gyri</a:t>
            </a:r>
            <a:r>
              <a:rPr 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sz="1800" i="1" dirty="0" err="1" smtClean="0">
                <a:latin typeface="Constantia" panose="02030602050306030303" pitchFamily="18" charset="0"/>
              </a:rPr>
              <a:t>temporales</a:t>
            </a:r>
            <a:r>
              <a:rPr 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sz="1800" i="1" dirty="0" err="1" smtClean="0">
                <a:latin typeface="Constantia" panose="02030602050306030303" pitchFamily="18" charset="0"/>
              </a:rPr>
              <a:t>transversi-Heschl</a:t>
            </a:r>
            <a:r>
              <a:rPr lang="en-US" sz="18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/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temporalis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medius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/>
            </a:r>
            <a:br>
              <a:rPr lang="en-GB" altLang="en-US" sz="1800" i="1" dirty="0" smtClean="0">
                <a:latin typeface="Constantia" panose="02030602050306030303" pitchFamily="18" charset="0"/>
              </a:rPr>
            </a:br>
            <a:r>
              <a:rPr lang="en-GB" altLang="en-US" sz="18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18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1800" i="1" dirty="0" smtClean="0">
                <a:latin typeface="Constantia" panose="02030602050306030303" pitchFamily="18" charset="0"/>
              </a:rPr>
              <a:t> temporalis inferior</a:t>
            </a:r>
            <a:endParaRPr lang="en-US" altLang="en-US" sz="1800" i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1800" b="1" i="1" dirty="0" smtClean="0">
                <a:latin typeface="Constantia" panose="02030602050306030303" pitchFamily="18" charset="0"/>
              </a:rPr>
              <a:t>5. Insula</a:t>
            </a:r>
            <a:r>
              <a:rPr lang="en-GB" altLang="en-US" sz="1800" b="1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i="1" dirty="0" err="1" smtClean="0">
                <a:latin typeface="Constantia" panose="02030602050306030303" pitchFamily="18" charset="0"/>
              </a:rPr>
              <a:t>insularis</a:t>
            </a:r>
            <a:r>
              <a:rPr lang="en-US" altLang="en-US" sz="1800" i="1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833590" y="5805264"/>
            <a:ext cx="305160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Sulci of external surface:</a:t>
            </a:r>
            <a:endParaRPr lang="sr-Cyrl-R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sulcus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centralis</a:t>
            </a:r>
            <a:endParaRPr lang="en-GB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lateralis</a:t>
            </a:r>
            <a:endParaRPr lang="sr-Cyrl-R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2" t="10393" r="29948" b="41380"/>
          <a:stretch>
            <a:fillRect/>
          </a:stretch>
        </p:blipFill>
        <p:spPr bwMode="auto">
          <a:xfrm>
            <a:off x="4716463" y="909638"/>
            <a:ext cx="4291012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83" t="10312" r="23242" b="4375"/>
          <a:stretch>
            <a:fillRect/>
          </a:stretch>
        </p:blipFill>
        <p:spPr bwMode="auto">
          <a:xfrm>
            <a:off x="1500188" y="31750"/>
            <a:ext cx="6000750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1214438" y="0"/>
            <a:ext cx="7248525" cy="675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7475"/>
            <a:ext cx="9144000" cy="6480175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GB" altLang="en-US" sz="3000" b="1" dirty="0" smtClean="0">
                <a:latin typeface="Constantia" panose="02030602050306030303" pitchFamily="18" charset="0"/>
              </a:rPr>
              <a:t>Inferior surface</a:t>
            </a:r>
            <a:r>
              <a:rPr lang="sr-Cyrl-RS" altLang="en-US" sz="3000" b="1" dirty="0" smtClean="0">
                <a:latin typeface="Constantia" panose="02030602050306030303" pitchFamily="18" charset="0"/>
              </a:rPr>
              <a:t/>
            </a:r>
            <a:br>
              <a:rPr lang="sr-Cyrl-RS" altLang="en-US" sz="3000" b="1" dirty="0" smtClean="0">
                <a:latin typeface="Constantia" panose="02030602050306030303" pitchFamily="18" charset="0"/>
              </a:rPr>
            </a:br>
            <a:r>
              <a:rPr lang="sr-Cyrl-RS" altLang="en-US" sz="3000" b="1" dirty="0" smtClean="0">
                <a:latin typeface="Constantia" panose="02030602050306030303" pitchFamily="18" charset="0"/>
              </a:rPr>
              <a:t>(</a:t>
            </a:r>
            <a:r>
              <a:rPr lang="en-GB" altLang="en-US" sz="3000" b="1" dirty="0" smtClean="0">
                <a:latin typeface="Constantia" panose="02030602050306030303" pitchFamily="18" charset="0"/>
              </a:rPr>
              <a:t>f</a:t>
            </a:r>
            <a:r>
              <a:rPr lang="en-US" altLang="en-US" sz="3000" b="1" dirty="0" err="1" smtClean="0">
                <a:latin typeface="Constantia" panose="02030602050306030303" pitchFamily="18" charset="0"/>
              </a:rPr>
              <a:t>acies</a:t>
            </a:r>
            <a:r>
              <a:rPr lang="en-US" altLang="en-US" sz="3000" b="1" dirty="0" smtClean="0">
                <a:latin typeface="Constantia" panose="02030602050306030303" pitchFamily="18" charset="0"/>
              </a:rPr>
              <a:t> </a:t>
            </a:r>
            <a:r>
              <a:rPr lang="en-GB" altLang="en-US" sz="3000" b="1" dirty="0" smtClean="0">
                <a:latin typeface="Constantia" panose="02030602050306030303" pitchFamily="18" charset="0"/>
              </a:rPr>
              <a:t>inferior</a:t>
            </a:r>
            <a:r>
              <a:rPr lang="sr-Cyrl-RS" altLang="en-US" sz="3000" b="1" dirty="0" smtClean="0">
                <a:latin typeface="Constantia" panose="02030602050306030303" pitchFamily="18" charset="0"/>
              </a:rPr>
              <a:t>)</a:t>
            </a:r>
            <a:endParaRPr lang="en-US" altLang="en-US" sz="3000" b="1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GB" altLang="en-US" sz="2400" b="1" i="1" u="sng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Lobes</a:t>
            </a:r>
            <a:r>
              <a:rPr lang="en-US" altLang="en-US" sz="2400" b="1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</a:p>
          <a:p>
            <a:pPr eaLnBrk="1" hangingPunct="1"/>
            <a:r>
              <a:rPr lang="en-US" altLang="en-US" sz="2000" b="1" dirty="0" smtClean="0">
                <a:latin typeface="Constantia" panose="02030602050306030303" pitchFamily="18" charset="0"/>
              </a:rPr>
              <a:t>1.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Frontal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frontalis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: </a:t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r>
              <a:rPr lang="en-GB" altLang="en-US" sz="20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 rectus</a:t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r>
              <a:rPr lang="en-GB" altLang="en-US" sz="20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gyri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orbitales</a:t>
            </a:r>
            <a:endParaRPr lang="en-GB" altLang="en-US" sz="2000" i="1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US" sz="2000" i="1" dirty="0" smtClean="0">
                <a:latin typeface="Constantia" panose="02030602050306030303" pitchFamily="18" charset="0"/>
              </a:rPr>
              <a:t>	   - </a:t>
            </a:r>
            <a:r>
              <a:rPr 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frontalis</a:t>
            </a:r>
            <a:r>
              <a:rPr lang="en-US" sz="2000" i="1" dirty="0" smtClean="0">
                <a:latin typeface="Constantia" panose="02030602050306030303" pitchFamily="18" charset="0"/>
              </a:rPr>
              <a:t> inferior</a:t>
            </a:r>
            <a:endParaRPr lang="en-GB" altLang="en-US" sz="2000" i="1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sz="2000" b="1" dirty="0" smtClean="0">
                <a:latin typeface="Constantia" panose="02030602050306030303" pitchFamily="18" charset="0"/>
              </a:rPr>
              <a:t>2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b="1" dirty="0">
                <a:latin typeface="Constantia" panose="02030602050306030303" pitchFamily="18" charset="0"/>
              </a:rPr>
              <a:t>O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ccipital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occipitalis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:</a:t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r>
              <a:rPr lang="en-GB" altLang="en-US" sz="20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</a:t>
            </a:r>
            <a:r>
              <a:rPr lang="en-US" sz="2000" i="1" dirty="0" smtClean="0">
                <a:latin typeface="Constantia" panose="02030602050306030303" pitchFamily="18" charset="0"/>
              </a:rPr>
              <a:t>us </a:t>
            </a:r>
            <a:r>
              <a:rPr lang="en-US" sz="2000" i="1" dirty="0" err="1" smtClean="0">
                <a:latin typeface="Constantia" panose="02030602050306030303" pitchFamily="18" charset="0"/>
              </a:rPr>
              <a:t>lingualis</a:t>
            </a:r>
            <a:endParaRPr lang="en-US" sz="2000" i="1" dirty="0" smtClean="0">
              <a:latin typeface="Constantia" panose="02030602050306030303" pitchFamily="18" charset="0"/>
            </a:endParaRPr>
          </a:p>
          <a:p>
            <a:pPr lvl="1" eaLnBrk="1" hangingPunct="1">
              <a:buFontTx/>
              <a:buNone/>
            </a:pPr>
            <a:r>
              <a:rPr lang="en-US" sz="1700" i="1" dirty="0" smtClean="0">
                <a:latin typeface="Constantia" panose="02030602050306030303" pitchFamily="18" charset="0"/>
              </a:rPr>
              <a:t> - </a:t>
            </a:r>
            <a:r>
              <a:rPr 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occipitalis</a:t>
            </a:r>
            <a:r>
              <a:rPr 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lateralis</a:t>
            </a:r>
            <a:endParaRPr lang="en-US" altLang="en-US" sz="2000" i="1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US" sz="2000" b="1" dirty="0" smtClean="0">
                <a:latin typeface="Constantia" panose="02030602050306030303" pitchFamily="18" charset="0"/>
              </a:rPr>
              <a:t>3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Temporal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temporalis)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Tx/>
              <a:buNone/>
            </a:pPr>
            <a:r>
              <a:rPr lang="en-GB" altLang="en-US" sz="2000" i="1" dirty="0" smtClean="0">
                <a:latin typeface="Constantia" panose="02030602050306030303" pitchFamily="18" charset="0"/>
              </a:rPr>
              <a:t>	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 temporalis </a:t>
            </a:r>
            <a:r>
              <a:rPr lang="en-US" sz="2000" i="1" dirty="0" smtClean="0">
                <a:latin typeface="Constantia" panose="02030602050306030303" pitchFamily="18" charset="0"/>
              </a:rPr>
              <a:t>inferior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/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r>
              <a:rPr lang="en-GB" altLang="en-US" sz="20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occipito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temporalis </a:t>
            </a:r>
            <a:r>
              <a:rPr lang="en-US" sz="2000" i="1" dirty="0" err="1" smtClean="0">
                <a:latin typeface="Constantia" panose="02030602050306030303" pitchFamily="18" charset="0"/>
              </a:rPr>
              <a:t>lateralis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/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r>
              <a:rPr lang="en-GB" altLang="en-US" sz="2000" i="1" dirty="0" smtClean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parahippocampalis</a:t>
            </a:r>
            <a:r>
              <a:rPr lang="en-US" sz="2000" i="1" dirty="0" smtClean="0">
                <a:latin typeface="Constantia" panose="02030602050306030303" pitchFamily="18" charset="0"/>
              </a:rPr>
              <a:t> (s. hippocampi)</a:t>
            </a:r>
          </a:p>
          <a:p>
            <a:pPr eaLnBrk="1" hangingPunct="1">
              <a:buFontTx/>
              <a:buNone/>
            </a:pPr>
            <a:r>
              <a:rPr lang="en-US" sz="2000" i="1" dirty="0" smtClean="0">
                <a:latin typeface="Constantia" panose="02030602050306030303" pitchFamily="18" charset="0"/>
              </a:rPr>
              <a:t>	   - </a:t>
            </a:r>
            <a:r>
              <a:rPr lang="en-US" sz="2000" i="1" dirty="0" err="1" smtClean="0">
                <a:latin typeface="Constantia" panose="02030602050306030303" pitchFamily="18" charset="0"/>
              </a:rPr>
              <a:t>gyrus</a:t>
            </a:r>
            <a:r>
              <a:rPr 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sz="2000" i="1" dirty="0" err="1" smtClean="0">
                <a:latin typeface="Constantia" panose="02030602050306030303" pitchFamily="18" charset="0"/>
              </a:rPr>
              <a:t>dentatus</a:t>
            </a:r>
            <a:endParaRPr lang="en-US" altLang="en-US" sz="2000" i="1" dirty="0" smtClean="0">
              <a:latin typeface="Constantia" panose="02030602050306030303" pitchFamily="18" charset="0"/>
            </a:endParaRPr>
          </a:p>
          <a:p>
            <a:pPr eaLnBrk="1" hangingPunct="1"/>
            <a:endParaRPr lang="en-US" altLang="en-US" sz="2000" i="1" dirty="0" smtClean="0">
              <a:latin typeface="Constantia" panose="02030602050306030303" pitchFamily="18" charset="0"/>
            </a:endParaRPr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1" t="10197" r="30704" b="4938"/>
          <a:stretch>
            <a:fillRect/>
          </a:stretch>
        </p:blipFill>
        <p:spPr bwMode="auto">
          <a:xfrm>
            <a:off x="5272088" y="1198563"/>
            <a:ext cx="3843337" cy="479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00250" y="66675"/>
            <a:ext cx="5357813" cy="511175"/>
          </a:xfrm>
          <a:noFill/>
        </p:spPr>
        <p:txBody>
          <a:bodyPr anchor="t"/>
          <a:lstStyle/>
          <a:p>
            <a:r>
              <a:rPr lang="en-GB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Ventricular system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0" y="690797"/>
            <a:ext cx="9142412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Lateral ventricles 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inside hemispheres of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telencephalon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Third ventricle 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between right and left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diencephalon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Fourth ventricle 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–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between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truncus</a:t>
            </a:r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cerebri</a:t>
            </a:r>
            <a:r>
              <a:rPr lang="en-US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and</a:t>
            </a:r>
            <a:r>
              <a:rPr lang="en-U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cerebellum</a:t>
            </a:r>
            <a:endParaRPr lang="en-US" altLang="en-US" sz="20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en-GB" alt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Aqueductus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20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cerebri</a:t>
            </a: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that connects</a:t>
            </a: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GB" alt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rd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and</a:t>
            </a: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4</a:t>
            </a:r>
            <a:r>
              <a:rPr lang="en-GB" alt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th</a:t>
            </a: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ventricle</a:t>
            </a: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passes through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mesencephalon, while lateral ventricles are connected with 3</a:t>
            </a:r>
            <a:r>
              <a:rPr lang="en-GB" altLang="en-US" sz="2000" baseline="30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rd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ventricle by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foramina </a:t>
            </a:r>
            <a:r>
              <a:rPr lang="en-GB" altLang="en-US" sz="20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interventricularia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sr-Cyrl-RS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*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Within 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ventricle is a region of 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Choroid plexus"/>
              </a:rPr>
              <a:t>choroid plexus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which produces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circulating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Cerebrospinal fluid"/>
              </a:rPr>
              <a:t>cerebrospinal </a:t>
            </a:r>
            <a:r>
              <a:rPr lang="en-GB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Cerebrospinal fluid"/>
              </a:rPr>
              <a:t>fluid</a:t>
            </a:r>
            <a:endParaRPr lang="en-GB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spcBef>
                <a:spcPct val="35000"/>
              </a:spcBef>
              <a:buClr>
                <a:srgbClr val="CC3300"/>
              </a:buClr>
              <a:buSzTx/>
              <a:buFont typeface="Arial" panose="020B0604020202020204" pitchFamily="34" charset="0"/>
              <a:buNone/>
            </a:pP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The cerebrospinal fluid from the 4th ventricle </a:t>
            </a:r>
            <a:r>
              <a:rPr lang="en-GB" alt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passes </a:t>
            </a:r>
            <a:r>
              <a:rPr lang="en-GB" alt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the subarachnoid space</a:t>
            </a:r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7" t="9473" r="37979" b="41930"/>
          <a:stretch>
            <a:fillRect/>
          </a:stretch>
        </p:blipFill>
        <p:spPr bwMode="auto">
          <a:xfrm>
            <a:off x="3203848" y="4396201"/>
            <a:ext cx="3606527" cy="2452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1331913" y="2708275"/>
            <a:ext cx="5729287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3" name="Title 1"/>
          <p:cNvSpPr txBox="1">
            <a:spLocks/>
          </p:cNvSpPr>
          <p:nvPr/>
        </p:nvSpPr>
        <p:spPr bwMode="auto">
          <a:xfrm>
            <a:off x="36513" y="30163"/>
            <a:ext cx="396081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Inner (medial) surface</a:t>
            </a:r>
            <a:r>
              <a:rPr lang="sr-Cyrl-CS" altLang="en-US" sz="2800" b="1" dirty="0">
                <a:solidFill>
                  <a:schemeClr val="tx2"/>
                </a:solidFill>
                <a:latin typeface="Constantia" panose="02030602050306030303" pitchFamily="18" charset="0"/>
              </a:rPr>
              <a:t/>
            </a:r>
            <a:br>
              <a:rPr lang="sr-Cyrl-CS" altLang="en-US" sz="2800" b="1" dirty="0">
                <a:solidFill>
                  <a:schemeClr val="tx2"/>
                </a:solidFill>
                <a:latin typeface="Constantia" panose="02030602050306030303" pitchFamily="18" charset="0"/>
              </a:rPr>
            </a:br>
            <a:r>
              <a:rPr lang="en-US" altLang="en-US" sz="2800" b="1" i="1" dirty="0">
                <a:solidFill>
                  <a:schemeClr val="tx2"/>
                </a:solidFill>
                <a:latin typeface="Constantia" panose="02030602050306030303" pitchFamily="18" charset="0"/>
              </a:rPr>
              <a:t>(</a:t>
            </a:r>
            <a:r>
              <a:rPr lang="en-US" altLang="en-US" sz="2800" b="1" i="1" dirty="0" err="1">
                <a:solidFill>
                  <a:schemeClr val="tx2"/>
                </a:solidFill>
                <a:latin typeface="Constantia" panose="02030602050306030303" pitchFamily="18" charset="0"/>
              </a:rPr>
              <a:t>Facies</a:t>
            </a:r>
            <a:r>
              <a:rPr lang="en-US" altLang="en-US" sz="2800" b="1" i="1" dirty="0">
                <a:solidFill>
                  <a:schemeClr val="tx2"/>
                </a:solidFill>
                <a:latin typeface="Constantia" panose="02030602050306030303" pitchFamily="18" charset="0"/>
              </a:rPr>
              <a:t> </a:t>
            </a:r>
            <a:r>
              <a:rPr lang="en-US" altLang="en-US" sz="2800" b="1" i="1" dirty="0" err="1">
                <a:solidFill>
                  <a:schemeClr val="tx2"/>
                </a:solidFill>
                <a:latin typeface="Constantia" panose="02030602050306030303" pitchFamily="18" charset="0"/>
              </a:rPr>
              <a:t>medialis</a:t>
            </a:r>
            <a:r>
              <a:rPr lang="en-US" altLang="en-US" sz="2800" b="1" i="1" dirty="0">
                <a:solidFill>
                  <a:schemeClr val="tx2"/>
                </a:solidFill>
                <a:latin typeface="Constantia" panose="02030602050306030303" pitchFamily="18" charset="0"/>
              </a:rPr>
              <a:t>)</a:t>
            </a:r>
            <a:endParaRPr lang="en-US" altLang="en-US" sz="2800" dirty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 noChangeArrowheads="1"/>
          </p:cNvSpPr>
          <p:nvPr/>
        </p:nvSpPr>
        <p:spPr bwMode="auto">
          <a:xfrm>
            <a:off x="2016125" y="1401763"/>
            <a:ext cx="4038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800" dirty="0" smtClean="0">
                <a:latin typeface="Constantia" panose="02030602050306030303" pitchFamily="18" charset="0"/>
              </a:rPr>
              <a:t>We can describe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Tx/>
              <a:buAutoNum type="arabicPeriod"/>
              <a:defRPr/>
            </a:pPr>
            <a:r>
              <a:rPr lang="en-GB" altLang="en-US" sz="1800" dirty="0">
                <a:latin typeface="Constantia" panose="02030602050306030303" pitchFamily="18" charset="0"/>
              </a:rPr>
              <a:t>p</a:t>
            </a:r>
            <a:r>
              <a:rPr lang="en-GB" altLang="en-US" sz="1800" dirty="0" smtClean="0">
                <a:latin typeface="Constantia" panose="02030602050306030303" pitchFamily="18" charset="0"/>
              </a:rPr>
              <a:t>eripheral </a:t>
            </a:r>
            <a:r>
              <a:rPr lang="en-US" altLang="en-US" sz="1800" dirty="0" smtClean="0">
                <a:latin typeface="Constantia" panose="02030602050306030303" pitchFamily="18" charset="0"/>
              </a:rPr>
              <a:t>(</a:t>
            </a:r>
            <a:r>
              <a:rPr lang="en-GB" altLang="en-US" sz="1800" dirty="0" smtClean="0">
                <a:latin typeface="Constantia" panose="02030602050306030303" pitchFamily="18" charset="0"/>
              </a:rPr>
              <a:t>lobar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part</a:t>
            </a:r>
            <a:endParaRPr lang="en-U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r>
              <a:rPr lang="en-GB" altLang="en-US" sz="1800" dirty="0" smtClean="0">
                <a:latin typeface="Constantia" panose="02030602050306030303" pitchFamily="18" charset="0"/>
              </a:rPr>
              <a:t>inner</a:t>
            </a:r>
            <a:r>
              <a:rPr lang="en-US" altLang="en-US" sz="1800" dirty="0" smtClean="0">
                <a:latin typeface="Constantia" panose="02030602050306030303" pitchFamily="18" charset="0"/>
              </a:rPr>
              <a:t> (</a:t>
            </a:r>
            <a:r>
              <a:rPr lang="en-GB" altLang="en-US" sz="1800" dirty="0" smtClean="0">
                <a:latin typeface="Constantia" panose="02030602050306030303" pitchFamily="18" charset="0"/>
              </a:rPr>
              <a:t>limbic</a:t>
            </a:r>
            <a:r>
              <a:rPr lang="en-US" altLang="en-US" sz="1800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part (lobe)</a:t>
            </a: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AutoNum type="arabicPeriod"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GB" altLang="en-US" sz="1800" dirty="0" smtClean="0">
              <a:latin typeface="Constantia" panose="02030602050306030303" pitchFamily="18" charset="0"/>
            </a:endParaRPr>
          </a:p>
          <a:p>
            <a:pPr marL="0" indent="0" eaLnBrk="1" hangingPunct="1">
              <a:buFontTx/>
              <a:buNone/>
              <a:defRPr/>
            </a:pPr>
            <a:endParaRPr lang="en-US" alt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 idx="4294967295"/>
          </p:nvPr>
        </p:nvSpPr>
        <p:spPr>
          <a:xfrm>
            <a:off x="36513" y="30163"/>
            <a:ext cx="3960812" cy="1143000"/>
          </a:xfrm>
        </p:spPr>
        <p:txBody>
          <a:bodyPr/>
          <a:lstStyle/>
          <a:p>
            <a:pPr eaLnBrk="1" hangingPunct="1"/>
            <a:r>
              <a:rPr lang="en-GB" altLang="en-US" sz="2800" b="1" dirty="0" smtClean="0">
                <a:latin typeface="Constantia" panose="02030602050306030303" pitchFamily="18" charset="0"/>
              </a:rPr>
              <a:t>Inner (medial) surface</a:t>
            </a:r>
            <a:r>
              <a:rPr lang="sr-Cyrl-CS" altLang="en-US" sz="2800" b="1" dirty="0" smtClean="0">
                <a:latin typeface="Constantia" panose="02030602050306030303" pitchFamily="18" charset="0"/>
              </a:rPr>
              <a:t/>
            </a:r>
            <a:br>
              <a:rPr lang="sr-Cyrl-CS" altLang="en-US" sz="2800" b="1" dirty="0" smtClean="0">
                <a:latin typeface="Constantia" panose="02030602050306030303" pitchFamily="18" charset="0"/>
              </a:rPr>
            </a:br>
            <a:r>
              <a:rPr lang="en-US" altLang="en-US" sz="2800" b="1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800" b="1" i="1" dirty="0" err="1" smtClean="0">
                <a:latin typeface="Constantia" panose="02030602050306030303" pitchFamily="18" charset="0"/>
              </a:rPr>
              <a:t>Facies</a:t>
            </a:r>
            <a:r>
              <a:rPr lang="en-US" altLang="en-US" sz="2800" b="1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800" b="1" i="1" dirty="0" err="1" smtClean="0">
                <a:latin typeface="Constantia" panose="02030602050306030303" pitchFamily="18" charset="0"/>
              </a:rPr>
              <a:t>medialis</a:t>
            </a:r>
            <a:r>
              <a:rPr lang="en-US" altLang="en-US" sz="2800" b="1" i="1" dirty="0" smtClean="0">
                <a:latin typeface="Constantia" panose="02030602050306030303" pitchFamily="18" charset="0"/>
              </a:rPr>
              <a:t>)</a:t>
            </a:r>
            <a:endParaRPr lang="en-US" altLang="en-US" sz="2800" dirty="0" smtClean="0"/>
          </a:p>
        </p:txBody>
      </p:sp>
      <p:sp>
        <p:nvSpPr>
          <p:cNvPr id="65539" name="Rectangle 3"/>
          <p:cNvSpPr>
            <a:spLocks noGrp="1" noChangeArrowheads="1"/>
          </p:cNvSpPr>
          <p:nvPr/>
        </p:nvSpPr>
        <p:spPr bwMode="auto">
          <a:xfrm>
            <a:off x="36513" y="1049338"/>
            <a:ext cx="5329237" cy="5808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sz="2400" b="1" i="1" u="sng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Lobes</a:t>
            </a:r>
            <a:r>
              <a:rPr lang="en-US" altLang="en-US" sz="2400" b="1" dirty="0" smtClean="0">
                <a:solidFill>
                  <a:schemeClr val="bg2"/>
                </a:solidFill>
                <a:latin typeface="Constantia" panose="02030602050306030303" pitchFamily="18" charset="0"/>
              </a:rPr>
              <a:t>:</a:t>
            </a:r>
            <a:endParaRPr lang="en-US" altLang="en-US" sz="2400" b="1" dirty="0">
              <a:solidFill>
                <a:schemeClr val="bg2"/>
              </a:solidFill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b="1" dirty="0">
                <a:latin typeface="Constantia" panose="02030602050306030303" pitchFamily="18" charset="0"/>
              </a:rPr>
              <a:t>1.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Frontal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i="1" dirty="0" err="1">
                <a:latin typeface="Constantia" panose="02030602050306030303" pitchFamily="18" charset="0"/>
              </a:rPr>
              <a:t>frontalis</a:t>
            </a:r>
            <a:r>
              <a:rPr lang="en-US" altLang="en-US" sz="2000" i="1" dirty="0">
                <a:latin typeface="Constantia" panose="02030602050306030303" pitchFamily="18" charset="0"/>
              </a:rPr>
              <a:t>)</a:t>
            </a:r>
            <a:r>
              <a:rPr lang="en-GB" altLang="en-US" sz="2000" i="1" dirty="0">
                <a:latin typeface="Constantia" panose="02030602050306030303" pitchFamily="18" charset="0"/>
              </a:rPr>
              <a:t>: </a:t>
            </a:r>
            <a:br>
              <a:rPr lang="en-GB" altLang="en-US" sz="2000" i="1" dirty="0">
                <a:latin typeface="Constantia" panose="02030602050306030303" pitchFamily="18" charset="0"/>
              </a:rPr>
            </a:br>
            <a:r>
              <a:rPr lang="en-GB" altLang="en-US" sz="2000" i="1" dirty="0">
                <a:latin typeface="Constantia" panose="02030602050306030303" pitchFamily="18" charset="0"/>
              </a:rPr>
              <a:t>   - </a:t>
            </a:r>
            <a:r>
              <a:rPr lang="en-US" sz="2000" i="1" dirty="0" err="1">
                <a:latin typeface="Constantia" panose="02030602050306030303" pitchFamily="18" charset="0"/>
              </a:rPr>
              <a:t>lobulus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en-US" sz="2000" i="1" dirty="0" err="1">
                <a:latin typeface="Constantia" panose="02030602050306030303" pitchFamily="18" charset="0"/>
              </a:rPr>
              <a:t>paracentralis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sr-Cyrl-R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anterior</a:t>
            </a:r>
            <a:r>
              <a:rPr lang="sr-Cyrl-R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2000" i="1" dirty="0">
                <a:latin typeface="Constantia" panose="02030602050306030303" pitchFamily="18" charset="0"/>
              </a:rPr>
              <a:t>2/3)</a:t>
            </a:r>
            <a:r>
              <a:rPr lang="en-GB" altLang="en-US" sz="2000" i="1" dirty="0">
                <a:latin typeface="Constantia" panose="02030602050306030303" pitchFamily="18" charset="0"/>
              </a:rPr>
              <a:t/>
            </a:r>
            <a:br>
              <a:rPr lang="en-GB" altLang="en-US" sz="2000" i="1" dirty="0">
                <a:latin typeface="Constantia" panose="02030602050306030303" pitchFamily="18" charset="0"/>
              </a:rPr>
            </a:br>
            <a:r>
              <a:rPr lang="en-GB" altLang="en-US" sz="2000" i="1" dirty="0">
                <a:latin typeface="Constantia" panose="02030602050306030303" pitchFamily="18" charset="0"/>
              </a:rPr>
              <a:t>   - gyrus </a:t>
            </a:r>
            <a:r>
              <a:rPr lang="en-GB" altLang="en-US" sz="2000" i="1" dirty="0" err="1">
                <a:latin typeface="Constantia" panose="02030602050306030303" pitchFamily="18" charset="0"/>
              </a:rPr>
              <a:t>cinguli</a:t>
            </a:r>
            <a:r>
              <a:rPr lang="sr-Cyrl-RS" altLang="en-US" sz="2000" i="1" dirty="0">
                <a:latin typeface="Constantia" panose="02030602050306030303" pitchFamily="18" charset="0"/>
              </a:rPr>
              <a:t> </a:t>
            </a:r>
            <a:r>
              <a:rPr lang="sr-Cyrl-R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anterior part</a:t>
            </a:r>
            <a:r>
              <a:rPr lang="sr-Cyrl-RS" altLang="en-US" sz="2000" i="1" dirty="0" smtClean="0">
                <a:latin typeface="Constantia" panose="02030602050306030303" pitchFamily="18" charset="0"/>
              </a:rPr>
              <a:t>)</a:t>
            </a:r>
            <a:r>
              <a:rPr lang="en-GB" altLang="en-US" sz="2000" i="1" dirty="0">
                <a:latin typeface="Constantia" panose="02030602050306030303" pitchFamily="18" charset="0"/>
              </a:rPr>
              <a:t/>
            </a:r>
            <a:br>
              <a:rPr lang="en-GB" altLang="en-US" sz="2000" i="1" dirty="0">
                <a:latin typeface="Constantia" panose="02030602050306030303" pitchFamily="18" charset="0"/>
              </a:rPr>
            </a:br>
            <a:r>
              <a:rPr lang="en-GB" altLang="en-US" sz="2000" i="1" dirty="0">
                <a:latin typeface="Constantia" panose="02030602050306030303" pitchFamily="18" charset="0"/>
              </a:rPr>
              <a:t>   - </a:t>
            </a:r>
            <a:r>
              <a:rPr lang="en-GB" altLang="en-US" sz="2000" i="1" dirty="0" err="1">
                <a:latin typeface="Constantia" panose="02030602050306030303" pitchFamily="18" charset="0"/>
              </a:rPr>
              <a:t>gyrus</a:t>
            </a:r>
            <a:r>
              <a:rPr lang="en-GB" altLang="en-US" sz="2000" i="1" dirty="0">
                <a:latin typeface="Constantia" panose="02030602050306030303" pitchFamily="18" charset="0"/>
              </a:rPr>
              <a:t> </a:t>
            </a:r>
            <a:r>
              <a:rPr lang="en-GB" altLang="en-US" sz="2000" i="1" dirty="0" err="1">
                <a:latin typeface="Constantia" panose="02030602050306030303" pitchFamily="18" charset="0"/>
              </a:rPr>
              <a:t>paraterminalis</a:t>
            </a:r>
            <a:endParaRPr lang="en-GB" alt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i="1" dirty="0">
                <a:latin typeface="Constantia" panose="02030602050306030303" pitchFamily="18" charset="0"/>
              </a:rPr>
              <a:t>	   - </a:t>
            </a:r>
            <a:r>
              <a:rPr lang="en-GB" altLang="en-US" sz="2000" i="1" dirty="0" err="1">
                <a:latin typeface="Constantia" panose="02030602050306030303" pitchFamily="18" charset="0"/>
              </a:rPr>
              <a:t>gyrus</a:t>
            </a:r>
            <a:r>
              <a:rPr lang="en-GB" altLang="en-US" sz="2000" i="1" dirty="0">
                <a:latin typeface="Constantia" panose="02030602050306030303" pitchFamily="18" charset="0"/>
              </a:rPr>
              <a:t>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subcallosus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/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endParaRPr lang="en-US" alt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b="1" dirty="0">
                <a:latin typeface="Constantia" panose="02030602050306030303" pitchFamily="18" charset="0"/>
              </a:rPr>
              <a:t>2. </a:t>
            </a:r>
            <a:r>
              <a:rPr lang="en-GB" altLang="en-US" sz="2000" b="1" dirty="0" err="1" smtClean="0">
                <a:latin typeface="Constantia" panose="02030602050306030303" pitchFamily="18" charset="0"/>
              </a:rPr>
              <a:t>Pariertal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i="1" dirty="0" err="1">
                <a:latin typeface="Constantia" panose="02030602050306030303" pitchFamily="18" charset="0"/>
              </a:rPr>
              <a:t>parietalis</a:t>
            </a:r>
            <a:r>
              <a:rPr lang="en-US" altLang="en-US" sz="2000" i="1" dirty="0">
                <a:latin typeface="Constantia" panose="02030602050306030303" pitchFamily="18" charset="0"/>
              </a:rPr>
              <a:t>)</a:t>
            </a:r>
            <a:r>
              <a:rPr lang="en-GB" altLang="en-US" sz="2000" i="1" dirty="0">
                <a:latin typeface="Constantia" panose="02030602050306030303" pitchFamily="18" charset="0"/>
              </a:rPr>
              <a:t>:</a:t>
            </a:r>
            <a:br>
              <a:rPr lang="en-GB" altLang="en-US" sz="2000" i="1" dirty="0">
                <a:latin typeface="Constantia" panose="02030602050306030303" pitchFamily="18" charset="0"/>
              </a:rPr>
            </a:br>
            <a:r>
              <a:rPr lang="en-GB" altLang="en-US" sz="2000" i="1" dirty="0">
                <a:latin typeface="Constantia" panose="02030602050306030303" pitchFamily="18" charset="0"/>
              </a:rPr>
              <a:t>   - </a:t>
            </a:r>
            <a:r>
              <a:rPr lang="en-US" sz="2000" i="1" dirty="0" err="1">
                <a:latin typeface="Constantia" panose="02030602050306030303" pitchFamily="18" charset="0"/>
              </a:rPr>
              <a:t>lobulus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en-US" sz="2000" i="1" dirty="0" err="1">
                <a:latin typeface="Constantia" panose="02030602050306030303" pitchFamily="18" charset="0"/>
              </a:rPr>
              <a:t>paracentralis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posterior</a:t>
            </a:r>
            <a:r>
              <a:rPr lang="sr-Cyrl-R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i="1" dirty="0">
                <a:latin typeface="Constantia" panose="02030602050306030303" pitchFamily="18" charset="0"/>
              </a:rPr>
              <a:t>1</a:t>
            </a:r>
            <a:r>
              <a:rPr lang="sr-Cyrl-RS" altLang="en-US" sz="2000" i="1" dirty="0">
                <a:latin typeface="Constantia" panose="02030602050306030303" pitchFamily="18" charset="0"/>
              </a:rPr>
              <a:t>/3)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i="1" dirty="0">
                <a:latin typeface="Constantia" panose="02030602050306030303" pitchFamily="18" charset="0"/>
              </a:rPr>
              <a:t>	   - </a:t>
            </a:r>
            <a:r>
              <a:rPr lang="en-GB" altLang="en-US" sz="2000" i="1" dirty="0" err="1" smtClean="0">
                <a:latin typeface="Constantia" panose="02030602050306030303" pitchFamily="18" charset="0"/>
              </a:rPr>
              <a:t>precuneus</a:t>
            </a:r>
            <a:r>
              <a:rPr lang="en-GB" altLang="en-US" sz="2000" i="1" dirty="0" smtClean="0">
                <a:latin typeface="Constantia" panose="02030602050306030303" pitchFamily="18" charset="0"/>
              </a:rPr>
              <a:t/>
            </a:r>
            <a:br>
              <a:rPr lang="en-GB" altLang="en-US" sz="2000" i="1" dirty="0" smtClean="0">
                <a:latin typeface="Constantia" panose="02030602050306030303" pitchFamily="18" charset="0"/>
              </a:rPr>
            </a:br>
            <a:endParaRPr lang="en-GB" alt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000" b="1" dirty="0">
                <a:latin typeface="Constantia" panose="02030602050306030303" pitchFamily="18" charset="0"/>
              </a:rPr>
              <a:t>3. 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Occipital lobe 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i="1" dirty="0" err="1" smtClean="0">
                <a:latin typeface="Constantia" panose="02030602050306030303" pitchFamily="18" charset="0"/>
              </a:rPr>
              <a:t>lobus</a:t>
            </a:r>
            <a:r>
              <a:rPr lang="en-US" altLang="en-US" sz="2000" i="1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i="1" dirty="0" err="1">
                <a:latin typeface="Constantia" panose="02030602050306030303" pitchFamily="18" charset="0"/>
              </a:rPr>
              <a:t>occipitalis</a:t>
            </a:r>
            <a:r>
              <a:rPr lang="en-US" altLang="en-US" sz="2000" i="1" dirty="0">
                <a:latin typeface="Constantia" panose="02030602050306030303" pitchFamily="18" charset="0"/>
              </a:rPr>
              <a:t>)</a:t>
            </a:r>
            <a:r>
              <a:rPr lang="en-GB" altLang="en-US" sz="2000" i="1" dirty="0">
                <a:latin typeface="Constantia" panose="02030602050306030303" pitchFamily="18" charset="0"/>
              </a:rPr>
              <a:t>:</a:t>
            </a:r>
            <a:br>
              <a:rPr lang="en-GB" altLang="en-US" sz="2000" i="1" dirty="0">
                <a:latin typeface="Constantia" panose="02030602050306030303" pitchFamily="18" charset="0"/>
              </a:rPr>
            </a:br>
            <a:r>
              <a:rPr lang="en-GB" altLang="en-US" sz="2000" i="1" dirty="0">
                <a:latin typeface="Constantia" panose="02030602050306030303" pitchFamily="18" charset="0"/>
              </a:rPr>
              <a:t>   </a:t>
            </a:r>
            <a:r>
              <a:rPr lang="en-US" sz="2000" i="1" dirty="0">
                <a:latin typeface="Constantia" panose="02030602050306030303" pitchFamily="18" charset="0"/>
              </a:rPr>
              <a:t>- </a:t>
            </a:r>
            <a:r>
              <a:rPr lang="en-US" sz="2000" i="1" dirty="0" err="1">
                <a:latin typeface="Constantia" panose="02030602050306030303" pitchFamily="18" charset="0"/>
              </a:rPr>
              <a:t>cuneus</a:t>
            </a:r>
            <a:endParaRPr lang="en-GB" alt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 dirty="0">
                <a:latin typeface="Constantia" panose="02030602050306030303" pitchFamily="18" charset="0"/>
              </a:rPr>
              <a:t>	   </a:t>
            </a:r>
            <a:r>
              <a:rPr lang="en-GB" altLang="en-US" sz="2000" i="1" dirty="0">
                <a:latin typeface="Constantia" panose="02030602050306030303" pitchFamily="18" charset="0"/>
              </a:rPr>
              <a:t>- </a:t>
            </a:r>
            <a:r>
              <a:rPr lang="en-GB" altLang="en-US" sz="2000" i="1" dirty="0" err="1">
                <a:latin typeface="Constantia" panose="02030602050306030303" pitchFamily="18" charset="0"/>
              </a:rPr>
              <a:t>gyr</a:t>
            </a:r>
            <a:r>
              <a:rPr lang="en-US" sz="2000" i="1" dirty="0">
                <a:latin typeface="Constantia" panose="02030602050306030303" pitchFamily="18" charset="0"/>
              </a:rPr>
              <a:t>us </a:t>
            </a:r>
            <a:r>
              <a:rPr lang="en-US" sz="2000" i="1" dirty="0" err="1">
                <a:latin typeface="Constantia" panose="02030602050306030303" pitchFamily="18" charset="0"/>
              </a:rPr>
              <a:t>lingualis</a:t>
            </a:r>
            <a:endParaRPr 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 dirty="0">
                <a:latin typeface="Constantia" panose="02030602050306030303" pitchFamily="18" charset="0"/>
              </a:rPr>
              <a:t>	   - isthmus </a:t>
            </a:r>
            <a:r>
              <a:rPr lang="en-US" sz="2000" i="1" dirty="0" err="1">
                <a:latin typeface="Constantia" panose="02030602050306030303" pitchFamily="18" charset="0"/>
              </a:rPr>
              <a:t>gyri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en-US" sz="2000" i="1" dirty="0" err="1">
                <a:latin typeface="Constantia" panose="02030602050306030303" pitchFamily="18" charset="0"/>
              </a:rPr>
              <a:t>cinguli</a:t>
            </a:r>
            <a:endParaRPr lang="en-US" sz="2000" i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i="1" dirty="0">
                <a:latin typeface="Constantia" panose="02030602050306030303" pitchFamily="18" charset="0"/>
              </a:rPr>
              <a:t>	   - </a:t>
            </a:r>
            <a:r>
              <a:rPr lang="en-US" sz="2000" i="1" dirty="0" err="1">
                <a:latin typeface="Constantia" panose="02030602050306030303" pitchFamily="18" charset="0"/>
              </a:rPr>
              <a:t>gyrus</a:t>
            </a:r>
            <a:r>
              <a:rPr lang="en-US" sz="2000" i="1" dirty="0">
                <a:latin typeface="Constantia" panose="02030602050306030303" pitchFamily="18" charset="0"/>
              </a:rPr>
              <a:t> </a:t>
            </a:r>
            <a:r>
              <a:rPr lang="en-US" sz="2000" i="1" dirty="0" err="1">
                <a:latin typeface="Constantia" panose="02030602050306030303" pitchFamily="18" charset="0"/>
              </a:rPr>
              <a:t>fasciolaris</a:t>
            </a:r>
            <a:endParaRPr lang="en-US" altLang="en-US" sz="2000" i="1" dirty="0">
              <a:latin typeface="Constantia" panose="02030602050306030303" pitchFamily="18" charset="0"/>
            </a:endParaRPr>
          </a:p>
        </p:txBody>
      </p:sp>
      <p:sp>
        <p:nvSpPr>
          <p:cNvPr id="65540" name="Text Box 5"/>
          <p:cNvSpPr txBox="1">
            <a:spLocks noChangeArrowheads="1"/>
          </p:cNvSpPr>
          <p:nvPr/>
        </p:nvSpPr>
        <p:spPr bwMode="auto">
          <a:xfrm>
            <a:off x="5605463" y="5445125"/>
            <a:ext cx="303224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Sulci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of </a:t>
            </a:r>
            <a:r>
              <a:rPr lang="en-GB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inner surface:</a:t>
            </a:r>
            <a:endParaRPr lang="sr-Cyrl-R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</a:t>
            </a: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sulcus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cinguli</a:t>
            </a:r>
            <a:endParaRPr lang="en-GB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parietooccipitalis</a:t>
            </a:r>
            <a:endParaRPr lang="en-GB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dirty="0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- sulcus </a:t>
            </a:r>
            <a:r>
              <a:rPr lang="en-GB" altLang="en-US" sz="2000" dirty="0" err="1">
                <a:latin typeface="Constantia" panose="02030602050306030303" pitchFamily="18" charset="0"/>
                <a:ea typeface="Constantia" panose="02030602050306030303" pitchFamily="18" charset="0"/>
                <a:cs typeface="Constantia" panose="02030602050306030303" pitchFamily="18" charset="0"/>
              </a:rPr>
              <a:t>calcarinus</a:t>
            </a:r>
            <a:endParaRPr lang="sr-Cyrl-RS" altLang="en-US" sz="2000" dirty="0">
              <a:latin typeface="Constantia" panose="02030602050306030303" pitchFamily="18" charset="0"/>
              <a:ea typeface="Constantia" panose="02030602050306030303" pitchFamily="18" charset="0"/>
              <a:cs typeface="Constantia" panose="02030602050306030303" pitchFamily="18" charset="0"/>
            </a:endParaRPr>
          </a:p>
        </p:txBody>
      </p:sp>
      <p:pic>
        <p:nvPicPr>
          <p:cNvPr id="6554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6" t="-150" r="38107" b="39708"/>
          <a:stretch>
            <a:fillRect/>
          </a:stretch>
        </p:blipFill>
        <p:spPr bwMode="auto">
          <a:xfrm>
            <a:off x="4643438" y="188913"/>
            <a:ext cx="4419600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1143000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Grey matter of cerebrum</a:t>
            </a:r>
            <a:endParaRPr lang="en-US" altLang="en-US" dirty="0" smtClean="0">
              <a:latin typeface="Constantia" panose="02030602050306030303" pitchFamily="18" charset="0"/>
            </a:endParaRPr>
          </a:p>
        </p:txBody>
      </p:sp>
      <p:sp>
        <p:nvSpPr>
          <p:cNvPr id="67587" name="Content Placeholder 2"/>
          <p:cNvSpPr>
            <a:spLocks noGrp="1"/>
          </p:cNvSpPr>
          <p:nvPr>
            <p:ph idx="4294967295"/>
          </p:nvPr>
        </p:nvSpPr>
        <p:spPr>
          <a:xfrm>
            <a:off x="107950" y="1412875"/>
            <a:ext cx="9001125" cy="48148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z="2400" dirty="0" smtClean="0">
                <a:latin typeface="Constantia" panose="02030602050306030303" pitchFamily="18" charset="0"/>
              </a:rPr>
              <a:t>Grey matter of cerebrum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/>
            </a:r>
            <a:br>
              <a:rPr lang="sr-Cyrl-CS" altLang="en-US" sz="2400" dirty="0" smtClean="0">
                <a:latin typeface="Constantia" panose="02030602050306030303" pitchFamily="18" charset="0"/>
              </a:rPr>
            </a:br>
            <a:r>
              <a:rPr lang="sr-Cyrl-CS" altLang="en-US" sz="2400" dirty="0" smtClean="0">
                <a:latin typeface="Constantia" panose="02030602050306030303" pitchFamily="18" charset="0"/>
              </a:rPr>
              <a:t>1)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(</a:t>
            </a:r>
            <a:r>
              <a:rPr lang="en-US" altLang="en-US" sz="2400" dirty="0" smtClean="0">
                <a:latin typeface="Constantia" panose="02030602050306030303" pitchFamily="18" charset="0"/>
              </a:rPr>
              <a:t>cortex </a:t>
            </a:r>
            <a:r>
              <a:rPr lang="en-US" altLang="en-US" sz="2400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sz="24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/>
            </a:r>
            <a:br>
              <a:rPr lang="sr-Cyrl-CS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	- </a:t>
            </a:r>
            <a:r>
              <a:rPr lang="en-GB" altLang="en-US" sz="2400" dirty="0">
                <a:latin typeface="Constantia" panose="02030602050306030303" pitchFamily="18" charset="0"/>
              </a:rPr>
              <a:t>it consists of 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gyri</a:t>
            </a:r>
            <a:r>
              <a:rPr lang="en-GB" altLang="en-US" sz="2400" dirty="0" smtClean="0">
                <a:latin typeface="Constantia" panose="02030602050306030303" pitchFamily="18" charset="0"/>
              </a:rPr>
              <a:t>, </a:t>
            </a:r>
            <a:r>
              <a:rPr lang="en-GB" altLang="en-US" sz="2400" dirty="0">
                <a:latin typeface="Constantia" panose="02030602050306030303" pitchFamily="18" charset="0"/>
              </a:rPr>
              <a:t>between which there are </a:t>
            </a:r>
            <a:r>
              <a:rPr lang="en-GB" altLang="en-US" sz="2400" dirty="0" smtClean="0">
                <a:latin typeface="Constantia" panose="02030602050306030303" pitchFamily="18" charset="0"/>
              </a:rPr>
              <a:t>grooves (sulci)</a:t>
            </a:r>
            <a:r>
              <a:rPr lang="en-US" altLang="en-US" sz="2400" dirty="0" smtClean="0">
                <a:latin typeface="Constantia" panose="02030602050306030303" pitchFamily="18" charset="0"/>
              </a:rPr>
              <a:t/>
            </a:r>
            <a:br>
              <a:rPr lang="en-US" altLang="en-US" sz="2400" dirty="0" smtClean="0">
                <a:latin typeface="Constantia" panose="02030602050306030303" pitchFamily="18" charset="0"/>
              </a:rPr>
            </a:br>
            <a:r>
              <a:rPr lang="en-US" altLang="en-US" sz="2400" dirty="0" smtClean="0">
                <a:latin typeface="Constantia" panose="02030602050306030303" pitchFamily="18" charset="0"/>
              </a:rPr>
              <a:t>2)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Subcortical grey matter (nuclei)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/>
            </a:r>
            <a:br>
              <a:rPr lang="sr-Cyrl-CS" altLang="en-US" sz="24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 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189" r="12109" b="27812"/>
          <a:stretch>
            <a:fillRect/>
          </a:stretch>
        </p:blipFill>
        <p:spPr bwMode="auto">
          <a:xfrm>
            <a:off x="4716463" y="3789363"/>
            <a:ext cx="4370387" cy="2741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 idx="4294967295"/>
          </p:nvPr>
        </p:nvSpPr>
        <p:spPr>
          <a:xfrm>
            <a:off x="395288" y="333375"/>
            <a:ext cx="8229600" cy="1143000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dirty="0" smtClean="0">
                <a:latin typeface="Constantia" panose="02030602050306030303" pitchFamily="18" charset="0"/>
              </a:rPr>
              <a:t>(</a:t>
            </a:r>
            <a:r>
              <a:rPr lang="en-US" altLang="en-US" dirty="0" smtClean="0">
                <a:latin typeface="Constantia" panose="02030602050306030303" pitchFamily="18" charset="0"/>
              </a:rPr>
              <a:t>cortex </a:t>
            </a:r>
            <a:r>
              <a:rPr lang="en-US" altLang="en-US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68611" name="Content Placeholder 2"/>
          <p:cNvSpPr>
            <a:spLocks noGrp="1"/>
          </p:cNvSpPr>
          <p:nvPr>
            <p:ph idx="4294967295"/>
          </p:nvPr>
        </p:nvSpPr>
        <p:spPr>
          <a:xfrm>
            <a:off x="395288" y="1701800"/>
            <a:ext cx="8748712" cy="452437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dirty="0" smtClean="0">
                <a:latin typeface="Constantia" panose="02030602050306030303" pitchFamily="18" charset="0"/>
              </a:rPr>
              <a:t>•</a:t>
            </a:r>
            <a:r>
              <a:rPr lang="en-GB" altLang="en-US" sz="2400" dirty="0" smtClean="0">
                <a:latin typeface="Constantia" panose="02030602050306030303" pitchFamily="18" charset="0"/>
              </a:rPr>
              <a:t>Functional areas of cerebral cortex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  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>1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Primary areas</a:t>
            </a:r>
            <a:endParaRPr lang="sr-Cyrl-R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sr-Cyrl-R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  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>2</a:t>
            </a:r>
            <a:r>
              <a:rPr lang="en-US" altLang="en-US" sz="24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Secondary areas</a:t>
            </a:r>
            <a:endParaRPr lang="sr-Cyrl-R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400" dirty="0">
                <a:latin typeface="Constantia" panose="02030602050306030303" pitchFamily="18" charset="0"/>
              </a:rPr>
              <a:t>receive information from primary fields as </a:t>
            </a:r>
            <a:r>
              <a:rPr lang="en-GB" altLang="en-US" sz="2400" dirty="0" smtClean="0">
                <a:latin typeface="Constantia" panose="02030602050306030303" pitchFamily="18" charset="0"/>
              </a:rPr>
              <a:t>well from</a:t>
            </a:r>
            <a:br>
              <a:rPr lang="en-GB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          subcortical centres</a:t>
            </a:r>
            <a:endParaRPr lang="en-U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dirty="0" smtClean="0">
                <a:latin typeface="Constantia" panose="02030602050306030303" pitchFamily="18" charset="0"/>
              </a:rPr>
              <a:t>  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>3</a:t>
            </a:r>
            <a:r>
              <a:rPr lang="en-US" altLang="en-US" sz="24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latin typeface="Constantia" panose="02030602050306030303" pitchFamily="18" charset="0"/>
              </a:rPr>
              <a:t>Association areas</a:t>
            </a:r>
            <a:endParaRPr lang="sr-Cyrl-R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sr-Cyrl-RS" altLang="en-US" sz="24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for interpretation</a:t>
            </a:r>
            <a:r>
              <a:rPr lang="en-GB" altLang="en-US" sz="2400" dirty="0">
                <a:latin typeface="Constantia" panose="02030602050306030303" pitchFamily="18" charset="0"/>
              </a:rPr>
              <a:t>, analysis and harmonization </a:t>
            </a:r>
            <a:r>
              <a:rPr lang="en-GB" altLang="en-US" sz="2400" dirty="0" smtClean="0">
                <a:latin typeface="Constantia" panose="02030602050306030303" pitchFamily="18" charset="0"/>
              </a:rPr>
              <a:t>of</a:t>
            </a:r>
            <a:br>
              <a:rPr lang="en-GB" altLang="en-US" sz="2400" dirty="0" smtClean="0">
                <a:latin typeface="Constantia" panose="02030602050306030303" pitchFamily="18" charset="0"/>
              </a:rPr>
            </a:br>
            <a:r>
              <a:rPr lang="en-GB" altLang="en-US" sz="2400" dirty="0" smtClean="0">
                <a:latin typeface="Constantia" panose="02030602050306030303" pitchFamily="18" charset="0"/>
              </a:rPr>
              <a:t>         different </a:t>
            </a:r>
            <a:r>
              <a:rPr lang="en-GB" altLang="en-US" sz="2400" dirty="0">
                <a:latin typeface="Constantia" panose="02030602050306030303" pitchFamily="18" charset="0"/>
              </a:rPr>
              <a:t>information</a:t>
            </a:r>
            <a:endParaRPr lang="sr-Cyrl-RS" alt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itle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dirty="0" smtClean="0">
                <a:latin typeface="Constantia" panose="02030602050306030303" pitchFamily="18" charset="0"/>
              </a:rPr>
              <a:t>(</a:t>
            </a:r>
            <a:r>
              <a:rPr lang="en-US" altLang="en-US" dirty="0" smtClean="0">
                <a:latin typeface="Constantia" panose="02030602050306030303" pitchFamily="18" charset="0"/>
              </a:rPr>
              <a:t>cortex </a:t>
            </a:r>
            <a:r>
              <a:rPr lang="en-US" altLang="en-US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69635" name="Content Placeholder 2"/>
          <p:cNvSpPr>
            <a:spLocks noGrp="1"/>
          </p:cNvSpPr>
          <p:nvPr>
            <p:ph idx="4294967295"/>
          </p:nvPr>
        </p:nvSpPr>
        <p:spPr>
          <a:xfrm>
            <a:off x="323850" y="908050"/>
            <a:ext cx="8229600" cy="45243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•</a:t>
            </a:r>
            <a:r>
              <a:rPr lang="en-GB" altLang="en-US" sz="2000" dirty="0" smtClean="0">
                <a:latin typeface="Constantia" panose="02030602050306030303" pitchFamily="18" charset="0"/>
              </a:rPr>
              <a:t>Motor centres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а)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Primary motor areas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(area 4)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precentralis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anterior 2/3 of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lobulus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paracentralis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-a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Motor speech area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frontalis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inferior (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Broca</a:t>
            </a:r>
            <a:r>
              <a:rPr lang="en-US" altLang="en-US" sz="2000" dirty="0" smtClean="0">
                <a:latin typeface="Constantia" panose="02030602050306030303" pitchFamily="18" charset="0"/>
              </a:rPr>
              <a:t> area)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>
                <a:latin typeface="Constantia" panose="02030602050306030303" pitchFamily="18" charset="0"/>
              </a:rPr>
              <a:t>c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Premotor area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smtClean="0">
                <a:latin typeface="Constantia" panose="02030602050306030303" pitchFamily="18" charset="0"/>
              </a:rPr>
              <a:t>area 6)</a:t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in front of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lobulus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paracentralis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-a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>
                <a:latin typeface="Constantia" panose="02030602050306030303" pitchFamily="18" charset="0"/>
              </a:rPr>
              <a:t>d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Frontal eye field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frontalis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medius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(</a:t>
            </a:r>
            <a:r>
              <a:rPr lang="en-GB" altLang="en-US" sz="2000" dirty="0" smtClean="0">
                <a:latin typeface="Constantia" panose="02030602050306030303" pitchFamily="18" charset="0"/>
              </a:rPr>
              <a:t>posterior part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) –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part of</a:t>
            </a:r>
            <a:r>
              <a:rPr lang="en-US" altLang="en-US" sz="2000" dirty="0" smtClean="0">
                <a:latin typeface="Constantia" panose="02030602050306030303" pitchFamily="18" charset="0"/>
              </a:rPr>
              <a:t> area 8</a:t>
            </a:r>
          </a:p>
        </p:txBody>
      </p:sp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 idx="4294967295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dirty="0" smtClean="0">
                <a:latin typeface="Constantia" panose="02030602050306030303" pitchFamily="18" charset="0"/>
              </a:rPr>
              <a:t>(</a:t>
            </a:r>
            <a:r>
              <a:rPr lang="en-US" altLang="en-US" dirty="0" smtClean="0">
                <a:latin typeface="Constantia" panose="02030602050306030303" pitchFamily="18" charset="0"/>
              </a:rPr>
              <a:t>cortex </a:t>
            </a:r>
            <a:r>
              <a:rPr lang="en-US" altLang="en-US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4294967295"/>
          </p:nvPr>
        </p:nvSpPr>
        <p:spPr>
          <a:xfrm>
            <a:off x="395288" y="1485900"/>
            <a:ext cx="8229600" cy="28543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•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Sensitive centres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а)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Primary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somatosensitive</a:t>
            </a:r>
            <a:r>
              <a:rPr lang="en-GB" altLang="en-US" sz="2000" dirty="0" smtClean="0">
                <a:latin typeface="Constantia" panose="02030602050306030303" pitchFamily="18" charset="0"/>
              </a:rPr>
              <a:t> areas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(area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3, 1 и 2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postcentralis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posterior 1/3 of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lobulus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paracentralis</a:t>
            </a:r>
            <a:r>
              <a:rPr lang="en-US" altLang="en-US" sz="2000" dirty="0" smtClean="0">
                <a:latin typeface="Constantia" panose="02030602050306030303" pitchFamily="18" charset="0"/>
              </a:rPr>
              <a:t>-a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en-U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Secondary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somatasensitive</a:t>
            </a:r>
            <a:r>
              <a:rPr lang="en-GB" altLang="en-US" sz="2000" dirty="0" smtClean="0">
                <a:latin typeface="Constantia" panose="02030602050306030303" pitchFamily="18" charset="0"/>
              </a:rPr>
              <a:t> area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parietal lobe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700588" y="4192588"/>
            <a:ext cx="3873500" cy="266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683" name="Title 1"/>
          <p:cNvSpPr>
            <a:spLocks noGrp="1"/>
          </p:cNvSpPr>
          <p:nvPr>
            <p:ph type="title" idx="4294967295"/>
          </p:nvPr>
        </p:nvSpPr>
        <p:spPr>
          <a:xfrm>
            <a:off x="468313" y="-4763"/>
            <a:ext cx="8229600" cy="1143001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dirty="0" smtClean="0">
                <a:latin typeface="Constantia" panose="02030602050306030303" pitchFamily="18" charset="0"/>
              </a:rPr>
              <a:t>(</a:t>
            </a:r>
            <a:r>
              <a:rPr lang="en-US" altLang="en-US" dirty="0" smtClean="0">
                <a:latin typeface="Constantia" panose="02030602050306030303" pitchFamily="18" charset="0"/>
              </a:rPr>
              <a:t>cortex </a:t>
            </a:r>
            <a:r>
              <a:rPr lang="en-US" altLang="en-US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71684" name="Content Placeholder 2"/>
          <p:cNvSpPr>
            <a:spLocks noGrp="1"/>
          </p:cNvSpPr>
          <p:nvPr>
            <p:ph idx="4294967295"/>
          </p:nvPr>
        </p:nvSpPr>
        <p:spPr>
          <a:xfrm>
            <a:off x="409575" y="981075"/>
            <a:ext cx="82296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•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Sensory centres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а)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Primary visual cortex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(area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17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smtClean="0">
                <a:latin typeface="Constantia" panose="02030602050306030303" pitchFamily="18" charset="0"/>
              </a:rPr>
              <a:t>area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striata</a:t>
            </a:r>
            <a:r>
              <a:rPr lang="en-US" altLang="en-US" sz="2000" dirty="0" smtClean="0">
                <a:latin typeface="Constantia" panose="02030602050306030303" pitchFamily="18" charset="0"/>
              </a:rPr>
              <a:t> (</a:t>
            </a:r>
            <a:r>
              <a:rPr lang="en-GB" altLang="en-US" sz="2000" dirty="0" smtClean="0">
                <a:latin typeface="Constantia" panose="02030602050306030303" pitchFamily="18" charset="0"/>
              </a:rPr>
              <a:t>occipital lobe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– </a:t>
            </a:r>
            <a:r>
              <a:rPr lang="en-US" altLang="en-US" sz="2000" dirty="0" smtClean="0">
                <a:latin typeface="Constantia" panose="02030602050306030303" pitchFamily="18" charset="0"/>
              </a:rPr>
              <a:t>sulcus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calacarinus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,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cuneus</a:t>
            </a:r>
            <a:r>
              <a:rPr lang="en-US" altLang="en-US" sz="2000" dirty="0" smtClean="0">
                <a:latin typeface="Constantia" panose="02030602050306030303" pitchFamily="18" charset="0"/>
              </a:rPr>
              <a:t>,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2000" dirty="0">
                <a:latin typeface="Constantia" panose="02030602050306030303" pitchFamily="18" charset="0"/>
              </a:rPr>
              <a:t/>
            </a:r>
            <a:br>
              <a:rPr lang="en-US" altLang="en-US" sz="2000" dirty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                               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lingualis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)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Secondary visual cortex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parastriatal</a:t>
            </a:r>
            <a:r>
              <a:rPr lang="en-GB" altLang="en-US" sz="2000" dirty="0" smtClean="0">
                <a:latin typeface="Constantia" panose="02030602050306030303" pitchFamily="18" charset="0"/>
              </a:rPr>
              <a:t> area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(</a:t>
            </a:r>
            <a:r>
              <a:rPr lang="en-US" altLang="en-US" sz="2000" dirty="0" smtClean="0">
                <a:latin typeface="Constantia" panose="02030602050306030303" pitchFamily="18" charset="0"/>
              </a:rPr>
              <a:t>area 18)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peristriatal</a:t>
            </a:r>
            <a:r>
              <a:rPr lang="en-GB" altLang="en-US" sz="2000" dirty="0" smtClean="0">
                <a:latin typeface="Constantia" panose="02030602050306030303" pitchFamily="18" charset="0"/>
              </a:rPr>
              <a:t> area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smtClean="0">
                <a:latin typeface="Constantia" panose="02030602050306030303" pitchFamily="18" charset="0"/>
              </a:rPr>
              <a:t>area 1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9)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>
                <a:latin typeface="Constantia" panose="02030602050306030303" pitchFamily="18" charset="0"/>
              </a:rPr>
              <a:t>c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Primary acoustic cortex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(area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41 </a:t>
            </a:r>
            <a:r>
              <a:rPr lang="en-US" altLang="en-US" sz="2000" dirty="0" smtClean="0">
                <a:latin typeface="Constantia" panose="02030602050306030303" pitchFamily="18" charset="0"/>
              </a:rPr>
              <a:t>and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42</a:t>
            </a:r>
            <a:r>
              <a:rPr lang="en-US" altLang="en-US" sz="2000" dirty="0" smtClean="0">
                <a:latin typeface="Constantia" panose="02030602050306030303" pitchFamily="18" charset="0"/>
              </a:rPr>
              <a:t>)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gyri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temporales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transversi</a:t>
            </a:r>
            <a:r>
              <a:rPr lang="en-US" altLang="en-US" sz="2000" dirty="0" smtClean="0">
                <a:latin typeface="Constantia" panose="02030602050306030303" pitchFamily="18" charset="0"/>
              </a:rPr>
              <a:t>  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Heschl’s</a:t>
            </a: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gyri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d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Secondary acoustic cortex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(</a:t>
            </a:r>
            <a:r>
              <a:rPr lang="en-US" altLang="en-US" sz="2000" dirty="0" smtClean="0">
                <a:latin typeface="Constantia" panose="02030602050306030303" pitchFamily="18" charset="0"/>
              </a:rPr>
              <a:t>area 42 </a:t>
            </a:r>
            <a:r>
              <a:rPr lang="en-GB" altLang="en-US" sz="2000" dirty="0" smtClean="0">
                <a:latin typeface="Constantia" panose="02030602050306030303" pitchFamily="18" charset="0"/>
              </a:rPr>
              <a:t>and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 22)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716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827088" y="4240213"/>
            <a:ext cx="2806700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 idx="4294967295"/>
          </p:nvPr>
        </p:nvSpPr>
        <p:spPr>
          <a:xfrm>
            <a:off x="468313" y="-22225"/>
            <a:ext cx="8229600" cy="1139825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Cortex </a:t>
            </a:r>
            <a:r>
              <a:rPr lang="sr-Cyrl-CS" altLang="en-US" dirty="0" smtClean="0">
                <a:latin typeface="Constantia" panose="02030602050306030303" pitchFamily="18" charset="0"/>
              </a:rPr>
              <a:t>(</a:t>
            </a:r>
            <a:r>
              <a:rPr lang="en-US" altLang="en-US" dirty="0" smtClean="0">
                <a:latin typeface="Constantia" panose="02030602050306030303" pitchFamily="18" charset="0"/>
              </a:rPr>
              <a:t>cortex </a:t>
            </a:r>
            <a:r>
              <a:rPr lang="en-US" altLang="en-US" dirty="0" err="1" smtClean="0">
                <a:latin typeface="Constantia" panose="02030602050306030303" pitchFamily="18" charset="0"/>
              </a:rPr>
              <a:t>cerebri</a:t>
            </a:r>
            <a:r>
              <a:rPr lang="en-US" altLang="en-US" dirty="0" smtClean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72707" name="Content Placeholder 2"/>
          <p:cNvSpPr>
            <a:spLocks noGrp="1"/>
          </p:cNvSpPr>
          <p:nvPr>
            <p:ph idx="4294967295"/>
          </p:nvPr>
        </p:nvSpPr>
        <p:spPr>
          <a:xfrm>
            <a:off x="-33338" y="981075"/>
            <a:ext cx="9140826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dirty="0" smtClean="0">
                <a:latin typeface="Constantia" panose="02030602050306030303" pitchFamily="18" charset="0"/>
              </a:rPr>
              <a:t>•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latin typeface="Constantia" panose="02030602050306030303" pitchFamily="18" charset="0"/>
              </a:rPr>
              <a:t>Associative cortex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:</a:t>
            </a:r>
          </a:p>
          <a:p>
            <a:pPr>
              <a:buFontTx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  а)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Prefrontal cortex 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anterior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, </a:t>
            </a:r>
            <a:r>
              <a:rPr lang="en-GB" altLang="en-US" sz="2400" dirty="0" smtClean="0">
                <a:latin typeface="Constantia" panose="02030602050306030303" pitchFamily="18" charset="0"/>
              </a:rPr>
              <a:t>frontal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 (</a:t>
            </a:r>
            <a:r>
              <a:rPr lang="en-GB" altLang="en-US" sz="2400" dirty="0" smtClean="0">
                <a:latin typeface="Constantia" panose="02030602050306030303" pitchFamily="18" charset="0"/>
              </a:rPr>
              <a:t>prefrontal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)</a:t>
            </a:r>
            <a:r>
              <a:rPr lang="en-GB" altLang="en-US" sz="2400" dirty="0"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latin typeface="Constantia" panose="02030602050306030303" pitchFamily="18" charset="0"/>
              </a:rPr>
              <a:t>zone</a:t>
            </a:r>
          </a:p>
          <a:p>
            <a:pPr>
              <a:buFontTx/>
              <a:buNone/>
            </a:pPr>
            <a:endParaRPr lang="en-US" altLang="en-US" sz="2400" dirty="0" smtClean="0">
              <a:latin typeface="Constantia" panose="02030602050306030303" pitchFamily="18" charset="0"/>
            </a:endParaRPr>
          </a:p>
          <a:p>
            <a:pPr>
              <a:buFontTx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  </a:t>
            </a:r>
            <a:r>
              <a:rPr lang="en-GB" altLang="en-US" sz="2400" dirty="0" smtClean="0">
                <a:latin typeface="Constantia" panose="02030602050306030303" pitchFamily="18" charset="0"/>
              </a:rPr>
              <a:t>b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Posterior associative zone</a:t>
            </a:r>
            <a:endParaRPr lang="en-US" altLang="en-US" sz="2400" dirty="0" smtClean="0">
              <a:latin typeface="Constantia" panose="02030602050306030303" pitchFamily="18" charset="0"/>
            </a:endParaRPr>
          </a:p>
          <a:p>
            <a:pPr>
              <a:buFontTx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	 </a:t>
            </a:r>
            <a:r>
              <a:rPr lang="en-US" altLang="en-US" sz="2400" dirty="0" smtClean="0">
                <a:latin typeface="Constantia" panose="02030602050306030303" pitchFamily="18" charset="0"/>
              </a:rPr>
              <a:t>(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parieto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-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temporooccipital</a:t>
            </a:r>
            <a:r>
              <a:rPr lang="en-GB" altLang="en-US" sz="2400" dirty="0" smtClean="0">
                <a:latin typeface="Constantia" panose="02030602050306030303" pitchFamily="18" charset="0"/>
              </a:rPr>
              <a:t> zone</a:t>
            </a:r>
            <a:r>
              <a:rPr lang="en-US" altLang="en-US" sz="2400" dirty="0" smtClean="0">
                <a:latin typeface="Constantia" panose="02030602050306030303" pitchFamily="18" charset="0"/>
              </a:rPr>
              <a:t>)</a:t>
            </a:r>
            <a:endParaRPr lang="sr-Cyrl-CS" altLang="en-US" sz="2400" dirty="0" smtClean="0"/>
          </a:p>
          <a:p>
            <a:pPr>
              <a:buFontTx/>
              <a:buNone/>
            </a:pPr>
            <a:r>
              <a:rPr lang="sr-Cyrl-CS" altLang="en-US" sz="2400" dirty="0" smtClean="0">
                <a:latin typeface="Constantia" panose="02030602050306030303" pitchFamily="18" charset="0"/>
              </a:rPr>
              <a:t> </a:t>
            </a:r>
            <a:r>
              <a:rPr lang="en-GB" altLang="en-US" sz="2400" dirty="0" smtClean="0">
                <a:latin typeface="Constantia" panose="02030602050306030303" pitchFamily="18" charset="0"/>
              </a:rPr>
              <a:t> c</a:t>
            </a:r>
            <a:r>
              <a:rPr lang="sr-Cyrl-CS" altLang="en-US" sz="2400" dirty="0" smtClean="0">
                <a:latin typeface="Constantia" panose="02030602050306030303" pitchFamily="18" charset="0"/>
              </a:rPr>
              <a:t>) </a:t>
            </a:r>
            <a:r>
              <a:rPr lang="en-GB" altLang="en-US" sz="2400" dirty="0" smtClean="0">
                <a:latin typeface="Constantia" panose="02030602050306030303" pitchFamily="18" charset="0"/>
              </a:rPr>
              <a:t>Limbic zone</a:t>
            </a:r>
            <a:endParaRPr lang="en-US" altLang="en-US" sz="2400" dirty="0" smtClean="0">
              <a:latin typeface="Constantia" panose="02030602050306030303" pitchFamily="18" charset="0"/>
            </a:endParaRPr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936" r="19727" b="6250"/>
          <a:stretch>
            <a:fillRect/>
          </a:stretch>
        </p:blipFill>
        <p:spPr bwMode="auto">
          <a:xfrm>
            <a:off x="755650" y="3717925"/>
            <a:ext cx="31781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27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t="19687" r="20898" b="20313"/>
          <a:stretch>
            <a:fillRect/>
          </a:stretch>
        </p:blipFill>
        <p:spPr bwMode="auto">
          <a:xfrm>
            <a:off x="4356100" y="3500438"/>
            <a:ext cx="4651375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 idx="4294967295"/>
          </p:nvPr>
        </p:nvSpPr>
        <p:spPr>
          <a:xfrm>
            <a:off x="457200" y="57150"/>
            <a:ext cx="8229600" cy="563563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Grey matter </a:t>
            </a:r>
            <a:endParaRPr lang="en-US" altLang="en-US" dirty="0" smtClean="0">
              <a:latin typeface="Constantia" panose="02030602050306030303" pitchFamily="18" charset="0"/>
            </a:endParaRPr>
          </a:p>
        </p:txBody>
      </p:sp>
      <p:sp>
        <p:nvSpPr>
          <p:cNvPr id="73731" name="Content Placeholder 2"/>
          <p:cNvSpPr>
            <a:spLocks noGrp="1"/>
          </p:cNvSpPr>
          <p:nvPr>
            <p:ph idx="4294967295"/>
          </p:nvPr>
        </p:nvSpPr>
        <p:spPr>
          <a:xfrm>
            <a:off x="-14288" y="341313"/>
            <a:ext cx="9001126" cy="4814887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endParaRPr lang="en-U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en-US" sz="2000" dirty="0" smtClean="0">
                <a:latin typeface="Constantia" panose="02030602050306030303" pitchFamily="18" charset="0"/>
              </a:rPr>
              <a:t>2)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Subcortical grey matter</a:t>
            </a:r>
            <a:endParaRPr lang="sr-Cyrl-CS" altLang="en-US" sz="2000" dirty="0" smtClean="0">
              <a:latin typeface="Constantia" panose="02030602050306030303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sr-Cyrl-CS" altLang="en-US" sz="2000" dirty="0" smtClean="0">
                <a:latin typeface="Constantia" panose="02030602050306030303" pitchFamily="18" charset="0"/>
              </a:rPr>
              <a:t/>
            </a:r>
            <a:br>
              <a:rPr lang="sr-Cyrl-C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CS" altLang="en-US" sz="2000" dirty="0" smtClean="0">
                <a:latin typeface="Constantia" panose="02030602050306030303" pitchFamily="18" charset="0"/>
              </a:rPr>
              <a:t>- </a:t>
            </a:r>
            <a:r>
              <a:rPr lang="en-US" altLang="en-US" sz="2000" dirty="0" smtClean="0">
                <a:latin typeface="Constantia" panose="02030602050306030303" pitchFamily="18" charset="0"/>
              </a:rPr>
              <a:t>corpus striatum</a:t>
            </a:r>
            <a:r>
              <a:rPr lang="en-GB" altLang="en-US" sz="2000" dirty="0" smtClean="0">
                <a:latin typeface="Constantia" panose="02030602050306030303" pitchFamily="18" charset="0"/>
              </a:rPr>
              <a:t> (extrapyramidal motor system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)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en-US" altLang="en-US" sz="20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         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nc</a:t>
            </a:r>
            <a:r>
              <a:rPr lang="en-GB" altLang="en-US" sz="2000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caudatus</a:t>
            </a:r>
            <a:r>
              <a:rPr lang="en-GB" altLang="en-US" sz="2000" dirty="0" smtClean="0">
                <a:latin typeface="Constantia" panose="02030602050306030303" pitchFamily="18" charset="0"/>
              </a:rPr>
              <a:t/>
            </a:r>
            <a:br>
              <a:rPr lang="en-GB" altLang="en-US" sz="2000" dirty="0" smtClean="0">
                <a:latin typeface="Constantia" panose="02030602050306030303" pitchFamily="18" charset="0"/>
              </a:rPr>
            </a:br>
            <a:r>
              <a:rPr lang="en-GB" altLang="en-US" sz="2000" dirty="0" smtClean="0">
                <a:latin typeface="Constantia" panose="02030602050306030303" pitchFamily="18" charset="0"/>
              </a:rPr>
              <a:t>	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-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nc</a:t>
            </a:r>
            <a:r>
              <a:rPr lang="en-GB" altLang="en-US" sz="2000" dirty="0" smtClean="0">
                <a:latin typeface="Constantia" panose="02030602050306030303" pitchFamily="18" charset="0"/>
              </a:rPr>
              <a:t>.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leniformis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: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globus</a:t>
            </a:r>
            <a:r>
              <a:rPr lang="en-GB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palidus</a:t>
            </a:r>
            <a:r>
              <a:rPr lang="en-GB" altLang="en-US" sz="2000" dirty="0" smtClean="0">
                <a:latin typeface="Constantia" panose="02030602050306030303" pitchFamily="18" charset="0"/>
              </a:rPr>
              <a:t> and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putamen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 	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	  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* in central part of cerebral hemisphere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smtClean="0">
                <a:latin typeface="Constantia" panose="02030602050306030303" pitchFamily="18" charset="0"/>
              </a:rPr>
              <a:t>-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claustrum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(</a:t>
            </a:r>
            <a:r>
              <a:rPr lang="en-GB" altLang="en-US" sz="2000" dirty="0" smtClean="0">
                <a:latin typeface="Constantia" panose="02030602050306030303" pitchFamily="18" charset="0"/>
              </a:rPr>
              <a:t>motor and limbic system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    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lateral to putamen</a:t>
            </a:r>
            <a:r>
              <a:rPr lang="en-US" altLang="en-US" sz="2000" dirty="0" smtClean="0">
                <a:latin typeface="Constantia" panose="02030602050306030303" pitchFamily="18" charset="0"/>
              </a:rPr>
              <a:t/>
            </a:r>
            <a:br>
              <a:rPr lang="en-US" altLang="en-US" sz="2000" dirty="0" smtClean="0">
                <a:latin typeface="Constantia" panose="02030602050306030303" pitchFamily="18" charset="0"/>
              </a:rPr>
            </a:br>
            <a:r>
              <a:rPr lang="sr-Cyrl-RS" altLang="en-US" sz="2000" dirty="0" smtClean="0">
                <a:latin typeface="Constantia" panose="02030602050306030303" pitchFamily="18" charset="0"/>
              </a:rPr>
              <a:t> </a:t>
            </a:r>
            <a:r>
              <a:rPr lang="en-US" altLang="en-US" sz="2000" dirty="0" smtClean="0">
                <a:latin typeface="Constantia" panose="02030602050306030303" pitchFamily="18" charset="0"/>
              </a:rPr>
              <a:t>- corpus </a:t>
            </a:r>
            <a:r>
              <a:rPr lang="en-US" altLang="en-US" sz="2000" dirty="0" err="1" smtClean="0">
                <a:latin typeface="Constantia" panose="02030602050306030303" pitchFamily="18" charset="0"/>
              </a:rPr>
              <a:t>amygdaloideum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 (</a:t>
            </a:r>
            <a:r>
              <a:rPr lang="en-GB" altLang="en-US" sz="2000" dirty="0" smtClean="0">
                <a:latin typeface="Constantia" panose="02030602050306030303" pitchFamily="18" charset="0"/>
              </a:rPr>
              <a:t>limbic system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,</a:t>
            </a:r>
            <a:r>
              <a:rPr lang="en-GB" altLang="en-US" sz="2000" dirty="0" smtClean="0">
                <a:latin typeface="Constantia" panose="02030602050306030303" pitchFamily="18" charset="0"/>
              </a:rPr>
              <a:t> emotional and fear centre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     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in anterior and medial part of temporal lobe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  <p:pic>
        <p:nvPicPr>
          <p:cNvPr id="737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189" r="12109" b="27812"/>
          <a:stretch>
            <a:fillRect/>
          </a:stretch>
        </p:blipFill>
        <p:spPr bwMode="auto">
          <a:xfrm>
            <a:off x="2195513" y="3824288"/>
            <a:ext cx="4835525" cy="303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476250"/>
            <a:ext cx="8929688" cy="59055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sr-Cyrl-CS" altLang="en-US" b="1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GB" altLang="en-US" b="1" dirty="0" smtClean="0">
                <a:latin typeface="Constantia" panose="02030602050306030303" pitchFamily="18" charset="0"/>
              </a:rPr>
              <a:t>Limbic system</a:t>
            </a:r>
            <a:endParaRPr lang="sr-Cyrl-RS" altLang="en-US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The </a:t>
            </a:r>
            <a:r>
              <a:rPr lang="en-GB" altLang="en-US" sz="2000" dirty="0">
                <a:latin typeface="Constantia" panose="02030602050306030303" pitchFamily="18" charset="0"/>
              </a:rPr>
              <a:t>brain system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that is </a:t>
            </a:r>
            <a:r>
              <a:rPr lang="en-GB" altLang="en-US" sz="2000" dirty="0">
                <a:latin typeface="Constantia" panose="02030602050306030303" pitchFamily="18" charset="0"/>
              </a:rPr>
              <a:t>responsible for motivation, </a:t>
            </a:r>
            <a:r>
              <a:rPr lang="en-GB" altLang="en-US" sz="2000" dirty="0" smtClean="0">
                <a:latin typeface="Constantia" panose="02030602050306030303" pitchFamily="18" charset="0"/>
              </a:rPr>
              <a:t>emotional </a:t>
            </a:r>
            <a:r>
              <a:rPr lang="en-GB" altLang="en-US" sz="2000" dirty="0">
                <a:latin typeface="Constantia" panose="02030602050306030303" pitchFamily="18" charset="0"/>
              </a:rPr>
              <a:t>and </a:t>
            </a:r>
            <a:r>
              <a:rPr lang="en-GB" altLang="en-US" sz="2000" dirty="0" smtClean="0">
                <a:latin typeface="Constantia" panose="02030602050306030303" pitchFamily="18" charset="0"/>
              </a:rPr>
              <a:t>social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  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behavior</a:t>
            </a:r>
            <a:r>
              <a:rPr lang="en-GB" altLang="en-US" sz="2000" dirty="0">
                <a:latin typeface="Constantia" panose="02030602050306030303" pitchFamily="18" charset="0"/>
              </a:rPr>
              <a:t>, expression of instincts and memory processes</a:t>
            </a:r>
            <a:endParaRPr lang="en-U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>
                <a:latin typeface="Constantia" panose="02030602050306030303" pitchFamily="18" charset="0"/>
              </a:rPr>
              <a:t>It consists of different parts of the brain, functionally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connected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parts of cortex of medial and inferior surface of the cerebrum,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  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the most important part is hippocampal formation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dirty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               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(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formatio</a:t>
            </a:r>
            <a:r>
              <a:rPr lang="en-GB" altLang="en-US" sz="2000" dirty="0" smtClean="0">
                <a:latin typeface="Constantia" panose="02030602050306030303" pitchFamily="18" charset="0"/>
              </a:rPr>
              <a:t> hippocampi</a:t>
            </a:r>
            <a:r>
              <a:rPr lang="sr-Cyrl-RS" altLang="en-US" sz="2000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corpus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amygdaloideum</a:t>
            </a:r>
            <a:endParaRPr lang="en-GB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		- nuclei of thalamus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nuclei of </a:t>
            </a:r>
            <a:r>
              <a:rPr lang="en-GB" altLang="en-US" sz="2000" dirty="0" err="1" smtClean="0">
                <a:latin typeface="Constantia" panose="02030602050306030303" pitchFamily="18" charset="0"/>
              </a:rPr>
              <a:t>epithalamus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nuclei of hypothalamus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		-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the parts of brainstem</a:t>
            </a:r>
            <a:endParaRPr lang="sr-Cyrl-R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en-US" sz="20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Cyrl-RS" altLang="en-US" sz="2000" dirty="0" smtClean="0">
                <a:latin typeface="Constantia" panose="02030602050306030303" pitchFamily="18" charset="0"/>
              </a:rPr>
              <a:t>*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The grey </a:t>
            </a:r>
            <a:r>
              <a:rPr lang="en-GB" altLang="en-US" sz="2000" dirty="0">
                <a:latin typeface="Constantia" panose="02030602050306030303" pitchFamily="18" charset="0"/>
              </a:rPr>
              <a:t>masses of the limbic system are interconnected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by </a:t>
            </a:r>
            <a:r>
              <a:rPr lang="en-GB" altLang="en-US" sz="2000" dirty="0">
                <a:latin typeface="Constantia" panose="02030602050306030303" pitchFamily="18" charset="0"/>
              </a:rPr>
              <a:t>many </a:t>
            </a:r>
            <a:r>
              <a:rPr lang="en-GB" altLang="en-US" sz="2000" dirty="0" smtClean="0">
                <a:latin typeface="Constantia" panose="02030602050306030303" pitchFamily="18" charset="0"/>
              </a:rPr>
              <a:t>pathways,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dirty="0" smtClean="0">
                <a:latin typeface="Constantia" panose="02030602050306030303" pitchFamily="18" charset="0"/>
              </a:rPr>
              <a:t>   such as </a:t>
            </a:r>
            <a:r>
              <a:rPr lang="en-GB" altLang="en-US" sz="2000" dirty="0">
                <a:latin typeface="Constantia" panose="02030602050306030303" pitchFamily="18" charset="0"/>
              </a:rPr>
              <a:t>the fornix, which connects the hippocampal formation and </a:t>
            </a:r>
            <a:r>
              <a:rPr lang="en-GB" altLang="en-US" sz="2000" dirty="0" smtClean="0">
                <a:latin typeface="Constantia" panose="02030602050306030303" pitchFamily="18" charset="0"/>
              </a:rPr>
              <a:t>the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2000" dirty="0">
                <a:latin typeface="Constantia" panose="02030602050306030303" pitchFamily="18" charset="0"/>
              </a:rPr>
              <a:t> </a:t>
            </a:r>
            <a:r>
              <a:rPr lang="en-GB" altLang="en-US" sz="2000" dirty="0" smtClean="0">
                <a:latin typeface="Constantia" panose="02030602050306030303" pitchFamily="18" charset="0"/>
              </a:rPr>
              <a:t>  hypothalamus</a:t>
            </a:r>
            <a:endParaRPr lang="en-US" altLang="en-US" sz="20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167445"/>
              </p:ext>
            </p:extLst>
          </p:nvPr>
        </p:nvGraphicFramePr>
        <p:xfrm>
          <a:off x="0" y="0"/>
          <a:ext cx="9109075" cy="6877051"/>
        </p:xfrm>
        <a:graphic>
          <a:graphicData uri="http://schemas.openxmlformats.org/drawingml/2006/table">
            <a:tbl>
              <a:tblPr/>
              <a:tblGrid>
                <a:gridCol w="468313"/>
                <a:gridCol w="2735535"/>
                <a:gridCol w="5905227"/>
              </a:tblGrid>
              <a:tr h="365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sr-Cyrl-CS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Cranial nerves</a:t>
                      </a:r>
                      <a:endParaRPr kumimoji="0" lang="sr-Cyrl-CS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Function</a:t>
                      </a:r>
                      <a:endParaRPr kumimoji="0" lang="sr-Cyrl-CS" altLang="en-US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CS" altLang="en-U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nn. olfactorii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Sense of smell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opticus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Visual nerve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oculomotorius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Innervation of 4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extraocular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muscles, m. sphincter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pupilae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and m.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ciliaris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IV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trochlearis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Innervation of 1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extraocular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muscle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367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US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</a:t>
                      </a:r>
                      <a:r>
                        <a:rPr kumimoji="0" lang="en-US" alt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trigeminus</a:t>
                      </a:r>
                      <a:r>
                        <a:rPr kumimoji="0" lang="sr-Cyrl-RS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– </a:t>
                      </a:r>
                      <a:r>
                        <a:rPr kumimoji="0" lang="en-GB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has 3 branches</a:t>
                      </a:r>
                      <a:r>
                        <a:rPr kumimoji="0" lang="sr-Cyrl-RS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:</a:t>
                      </a:r>
                      <a:br>
                        <a:rPr kumimoji="0" lang="sr-Cyrl-RS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</a:br>
                      <a:r>
                        <a:rPr kumimoji="0" lang="sr-Cyrl-RS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 1) </a:t>
                      </a:r>
                      <a:r>
                        <a:rPr kumimoji="0" lang="en-GB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</a:t>
                      </a:r>
                      <a:r>
                        <a:rPr kumimoji="0" lang="en-GB" alt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ophtalmicus</a:t>
                      </a: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 2) n. </a:t>
                      </a:r>
                      <a:r>
                        <a:rPr kumimoji="0" lang="en-GB" alt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maxillaris</a:t>
                      </a: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 3) n. </a:t>
                      </a:r>
                      <a:r>
                        <a:rPr kumimoji="0" lang="en-GB" altLang="en-US" sz="15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mandibularis</a:t>
                      </a: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Mostly sensitive innervation of the face</a:t>
                      </a: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: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Sensitive innervation of the upper face and layers of the eye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endParaRPr kumimoji="0" lang="en-GB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Sensitive innervation of middle part of the face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mucosa of oral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 nasal cavity and the upper teeth 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-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Sensitive innervation of lower part of the face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mucosa of oral cavity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teeth of mandible and motor innervation of masticatory muscles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abducens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Innervation of 1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extraocular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muscle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493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facialis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Motor innervation of the mimic muscles of the face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It transmits the sense of taste from the anterior part of the tongue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Innervation of the lacrimal gland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,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 nasal glands,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salivary glands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Book Antiqua" panose="02040602050305030304" pitchFamily="18" charset="0"/>
                        <a:cs typeface="Book Antiqua" panose="0204060205030503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(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all except parotid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)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Book Antiqua" panose="02040602050305030304" pitchFamily="18" charset="0"/>
                        <a:cs typeface="Book Antiqua" panose="02040602050305030304" pitchFamily="18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VIII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vestibulocochlearis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Sense of hearing and balance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IX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glossopharyngeus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Sensitive and motor innervation of soft plate and pharynx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It transmits the sense of taste from the posterior part of the tongue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ea typeface="Book Antiqua" panose="02040602050305030304" pitchFamily="18" charset="0"/>
                          <a:cs typeface="Book Antiqua" panose="02040602050305030304" pitchFamily="18" charset="0"/>
                        </a:rPr>
                        <a:t>Innervation of parotid salivary gland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ea typeface="Book Antiqua" panose="02040602050305030304" pitchFamily="18" charset="0"/>
                        <a:cs typeface="Book Antiqua" panose="02040602050305030304" pitchFamily="18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vagus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Sensitive and motor innervation of soft plate, pharynx and larynx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Parasympathetic innervation of heart, respiratory and digestive system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accessorius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Innervation of</a:t>
                      </a:r>
                      <a:r>
                        <a:rPr kumimoji="0" lang="sr-Cyrl-R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m. </a:t>
                      </a:r>
                      <a:r>
                        <a:rPr kumimoji="0" lang="en-GB" alt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sternocleidomastoideus</a:t>
                      </a: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 and m. trapezius</a:t>
                      </a:r>
                      <a:endParaRPr kumimoji="0" lang="sr-Cyrl-C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XII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sr-Latn-CS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n. hypoglossus</a:t>
                      </a: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defRPr sz="22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1pPr>
                      <a:lvl2pPr marL="742950" indent="-349250">
                        <a:spcBef>
                          <a:spcPct val="20000"/>
                        </a:spcBef>
                        <a:buClr>
                          <a:schemeClr val="accent1"/>
                        </a:buClr>
                        <a:buSzPct val="85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2pPr>
                      <a:lvl3pPr marL="1143000" indent="-474663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 2" panose="05020102010507070707" pitchFamily="18" charset="2"/>
                        <a:defRPr sz="1900"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3pPr>
                      <a:lvl4pPr marL="1600200" indent="-622300">
                        <a:spcBef>
                          <a:spcPct val="20000"/>
                        </a:spcBef>
                        <a:buClr>
                          <a:srgbClr val="0BD0D9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4pPr>
                      <a:lvl5pPr marL="2057400" indent="-804863">
                        <a:spcBef>
                          <a:spcPct val="20000"/>
                        </a:spcBef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5pPr>
                      <a:lvl6pPr marL="25146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6pPr>
                      <a:lvl7pPr marL="29718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7pPr>
                      <a:lvl8pPr marL="34290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8pPr>
                      <a:lvl9pPr marL="3886200" indent="-804863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10CF9B"/>
                        </a:buClr>
                        <a:buSzPct val="65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Constantia" panose="02030602050306030303" pitchFamily="18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BD0D9"/>
                        </a:buClr>
                        <a:buSzPct val="95000"/>
                        <a:buFont typeface="Wingdings 2" panose="05020102010507070707" pitchFamily="18" charset="2"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ook Antiqua" panose="02040602050305030304" pitchFamily="18" charset="0"/>
                          <a:cs typeface="Calibri" panose="020F0502020204030204" pitchFamily="34" charset="0"/>
                        </a:rPr>
                        <a:t>Motor innervation of tongue</a:t>
                      </a:r>
                      <a:endParaRPr kumimoji="0" lang="sr-Cyrl-R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Book Antiqua" panose="02040602050305030304" pitchFamily="18" charset="0"/>
                        <a:cs typeface="Calibri" panose="020F0502020204030204" pitchFamily="34" charset="0"/>
                      </a:endParaRPr>
                    </a:p>
                  </a:txBody>
                  <a:tcPr marL="62856" marR="6285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 idx="4294967295"/>
          </p:nvPr>
        </p:nvSpPr>
        <p:spPr>
          <a:xfrm>
            <a:off x="252413" y="260350"/>
            <a:ext cx="8229600" cy="1143000"/>
          </a:xfrm>
        </p:spPr>
        <p:txBody>
          <a:bodyPr/>
          <a:lstStyle/>
          <a:p>
            <a:r>
              <a:rPr lang="en-GB" altLang="en-US" dirty="0" smtClean="0">
                <a:latin typeface="Constantia" panose="02030602050306030303" pitchFamily="18" charset="0"/>
              </a:rPr>
              <a:t>Pathways of CNS</a:t>
            </a:r>
            <a:endParaRPr lang="en-US" altLang="en-US" dirty="0" smtClean="0">
              <a:latin typeface="Constantia" panose="02030602050306030303" pitchFamily="18" charset="0"/>
            </a:endParaRPr>
          </a:p>
        </p:txBody>
      </p:sp>
      <p:sp>
        <p:nvSpPr>
          <p:cNvPr id="77827" name="Rectangle 3"/>
          <p:cNvSpPr txBox="1">
            <a:spLocks noChangeArrowheads="1"/>
          </p:cNvSpPr>
          <p:nvPr/>
        </p:nvSpPr>
        <p:spPr bwMode="auto">
          <a:xfrm>
            <a:off x="357188" y="1489075"/>
            <a:ext cx="8751887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dirty="0">
                <a:latin typeface="Constantia" panose="02030602050306030303" pitchFamily="18" charset="0"/>
              </a:rPr>
              <a:t>In relation to </a:t>
            </a:r>
            <a:r>
              <a:rPr lang="en-GB" altLang="en-US" sz="2400" dirty="0" smtClean="0">
                <a:latin typeface="Constantia" panose="02030602050306030303" pitchFamily="18" charset="0"/>
              </a:rPr>
              <a:t>their direction, nerve </a:t>
            </a:r>
            <a:r>
              <a:rPr lang="en-GB" altLang="en-US" sz="2400" dirty="0" err="1">
                <a:latin typeface="Constantia" panose="02030602050306030303" pitchFamily="18" charset="0"/>
              </a:rPr>
              <a:t>fibers</a:t>
            </a:r>
            <a:r>
              <a:rPr lang="en-GB" altLang="en-US" sz="2400" dirty="0">
                <a:latin typeface="Constantia" panose="02030602050306030303" pitchFamily="18" charset="0"/>
              </a:rPr>
              <a:t> and pathways </a:t>
            </a:r>
            <a:r>
              <a:rPr lang="en-GB" altLang="en-US" sz="2400" dirty="0" smtClean="0">
                <a:latin typeface="Constantia" panose="02030602050306030303" pitchFamily="18" charset="0"/>
              </a:rPr>
              <a:t>are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2400" dirty="0" smtClean="0">
                <a:latin typeface="Constantia" panose="02030602050306030303" pitchFamily="18" charset="0"/>
              </a:rPr>
              <a:t>divided </a:t>
            </a:r>
            <a:r>
              <a:rPr lang="en-GB" altLang="en-US" sz="2400" dirty="0">
                <a:latin typeface="Constantia" panose="02030602050306030303" pitchFamily="18" charset="0"/>
              </a:rPr>
              <a:t>into projection, commissural and association</a:t>
            </a: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>
                <a:latin typeface="Constantia" panose="02030602050306030303" pitchFamily="18" charset="0"/>
              </a:rPr>
              <a:t>Projection pathways enter or exit the cortex, </a:t>
            </a:r>
            <a:r>
              <a:rPr lang="en-GB" altLang="en-US" sz="2400" dirty="0" err="1" smtClean="0">
                <a:latin typeface="Constantia" panose="02030602050306030303" pitchFamily="18" charset="0"/>
              </a:rPr>
              <a:t>i.e</a:t>
            </a:r>
            <a:r>
              <a:rPr lang="en-GB" altLang="en-US" sz="2400" dirty="0" smtClean="0">
                <a:latin typeface="Constantia" panose="02030602050306030303" pitchFamily="18" charset="0"/>
              </a:rPr>
              <a:t> when they </a:t>
            </a:r>
            <a:r>
              <a:rPr lang="en-GB" altLang="en-US" sz="2400" dirty="0">
                <a:latin typeface="Constantia" panose="02030602050306030303" pitchFamily="18" charset="0"/>
              </a:rPr>
              <a:t>leave the brain. They are divided into </a:t>
            </a:r>
            <a:r>
              <a:rPr lang="sr-Cyrl-RS" altLang="en-US" sz="2400" dirty="0" smtClean="0">
                <a:latin typeface="Constantia" panose="02030602050306030303" pitchFamily="18" charset="0"/>
              </a:rPr>
              <a:t>:</a:t>
            </a:r>
            <a:endParaRPr lang="sr-Cyrl-RS" altLang="en-US" sz="24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2400" dirty="0">
                <a:latin typeface="Constantia" panose="02030602050306030303" pitchFamily="18" charset="0"/>
              </a:rPr>
              <a:t>				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motor</a:t>
            </a:r>
            <a:r>
              <a:rPr lang="sr-Cyrl-RS" altLang="en-US" sz="2400" dirty="0">
                <a:latin typeface="Constantia" panose="02030602050306030303" pitchFamily="18" charset="0"/>
              </a:rPr>
              <a:t/>
            </a:r>
            <a:br>
              <a:rPr lang="sr-Cyrl-RS" altLang="en-US" sz="2400" dirty="0">
                <a:latin typeface="Constantia" panose="02030602050306030303" pitchFamily="18" charset="0"/>
              </a:rPr>
            </a:br>
            <a:r>
              <a:rPr lang="sr-Cyrl-RS" altLang="en-US" sz="2400" dirty="0">
                <a:latin typeface="Constantia" panose="02030602050306030303" pitchFamily="18" charset="0"/>
              </a:rPr>
              <a:t>			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sensitive</a:t>
            </a:r>
            <a:endParaRPr lang="sr-Cyrl-RS" altLang="en-US" sz="24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Cyrl-RS" altLang="en-US" sz="2400" dirty="0">
                <a:latin typeface="Constantia" panose="02030602050306030303" pitchFamily="18" charset="0"/>
              </a:rPr>
              <a:t>				-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sensory</a:t>
            </a:r>
            <a:endParaRPr lang="en-US" sz="24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 smtClean="0">
                <a:latin typeface="Constantia" panose="02030602050306030303" pitchFamily="18" charset="0"/>
              </a:rPr>
              <a:t>Commissural </a:t>
            </a:r>
            <a:r>
              <a:rPr lang="en-GB" altLang="en-US" sz="2400" dirty="0">
                <a:latin typeface="Constantia" panose="02030602050306030303" pitchFamily="18" charset="0"/>
              </a:rPr>
              <a:t>pathways connect different areas of the left and right hemispheres</a:t>
            </a:r>
            <a:r>
              <a:rPr lang="en-US" sz="2400" dirty="0" smtClean="0">
                <a:latin typeface="Constantia" panose="02030602050306030303" pitchFamily="18" charset="0"/>
              </a:rPr>
              <a:t>. </a:t>
            </a:r>
            <a:endParaRPr lang="en-US" sz="24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GB" altLang="en-US" sz="2400" dirty="0">
                <a:latin typeface="Constantia" panose="02030602050306030303" pitchFamily="18" charset="0"/>
              </a:rPr>
              <a:t>Association pathways connect </a:t>
            </a:r>
            <a:r>
              <a:rPr lang="en-GB" altLang="en-US" sz="2400" dirty="0" smtClean="0">
                <a:latin typeface="Constantia" panose="02030602050306030303" pitchFamily="18" charset="0"/>
              </a:rPr>
              <a:t>grey </a:t>
            </a:r>
            <a:r>
              <a:rPr lang="en-GB" altLang="en-US" sz="2400" dirty="0">
                <a:latin typeface="Constantia" panose="02030602050306030303" pitchFamily="18" charset="0"/>
              </a:rPr>
              <a:t>masses of different regions of the same hemisphere</a:t>
            </a:r>
            <a:r>
              <a:rPr lang="en-US" sz="2400" dirty="0" smtClean="0">
                <a:latin typeface="Constantia" panose="02030602050306030303" pitchFamily="18" charset="0"/>
              </a:rPr>
              <a:t>. </a:t>
            </a:r>
            <a:endParaRPr lang="en-US" sz="2400" dirty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05" t="17950" r="17891" b="8315"/>
          <a:stretch>
            <a:fillRect/>
          </a:stretch>
        </p:blipFill>
        <p:spPr bwMode="auto">
          <a:xfrm>
            <a:off x="1692275" y="1989138"/>
            <a:ext cx="6122988" cy="455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Rectangle 1"/>
          <p:cNvSpPr>
            <a:spLocks noChangeArrowheads="1"/>
          </p:cNvSpPr>
          <p:nvPr/>
        </p:nvSpPr>
        <p:spPr bwMode="auto">
          <a:xfrm>
            <a:off x="2268538" y="115888"/>
            <a:ext cx="6191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b="1" dirty="0" smtClean="0">
                <a:latin typeface="Constantia" panose="02030602050306030303" pitchFamily="18" charset="0"/>
              </a:rPr>
              <a:t>Commissural pathways of  cerebrum</a:t>
            </a:r>
            <a:endParaRPr lang="en-US" altLang="en-US" sz="2400" b="1" dirty="0">
              <a:latin typeface="Constantia" panose="02030602050306030303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400" i="1" dirty="0">
                <a:latin typeface="Constantia" panose="02030602050306030303" pitchFamily="18" charset="0"/>
              </a:rPr>
              <a:t>   (</a:t>
            </a:r>
            <a:r>
              <a:rPr lang="en-US" altLang="en-US" sz="2400" i="1" dirty="0" err="1">
                <a:latin typeface="Constantia" panose="02030602050306030303" pitchFamily="18" charset="0"/>
              </a:rPr>
              <a:t>commissurae</a:t>
            </a:r>
            <a:r>
              <a:rPr lang="en-US" altLang="en-US" sz="2400" i="1" dirty="0">
                <a:latin typeface="Constantia" panose="02030602050306030303" pitchFamily="18" charset="0"/>
              </a:rPr>
              <a:t> </a:t>
            </a:r>
            <a:r>
              <a:rPr lang="en-US" altLang="en-US" sz="2400" i="1" dirty="0" err="1">
                <a:latin typeface="Constantia" panose="02030602050306030303" pitchFamily="18" charset="0"/>
              </a:rPr>
              <a:t>cerebri</a:t>
            </a:r>
            <a:r>
              <a:rPr lang="en-US" altLang="en-US" sz="2400" i="1" dirty="0">
                <a:latin typeface="Constantia" panose="02030602050306030303" pitchFamily="18" charset="0"/>
              </a:rPr>
              <a:t>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44208" y="4005064"/>
            <a:ext cx="19030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i.e. </a:t>
            </a:r>
            <a:br>
              <a:rPr lang="en-GB" dirty="0" smtClean="0"/>
            </a:br>
            <a:r>
              <a:rPr lang="en-GB" dirty="0" smtClean="0"/>
              <a:t>Corpus callosum</a:t>
            </a:r>
            <a:endParaRPr lang="en-GB" dirty="0"/>
          </a:p>
        </p:txBody>
      </p:sp>
      <p:cxnSp>
        <p:nvCxnSpPr>
          <p:cNvPr id="4" name="Straight Arrow Connector 3"/>
          <p:cNvCxnSpPr/>
          <p:nvPr/>
        </p:nvCxnSpPr>
        <p:spPr bwMode="auto">
          <a:xfrm flipH="1">
            <a:off x="3851920" y="4005064"/>
            <a:ext cx="252028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2529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6" r="49806" b="40294"/>
          <a:stretch>
            <a:fillRect/>
          </a:stretch>
        </p:blipFill>
        <p:spPr bwMode="auto">
          <a:xfrm>
            <a:off x="1150938" y="31750"/>
            <a:ext cx="7993062" cy="682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80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r="37537" b="37401"/>
          <a:stretch>
            <a:fillRect/>
          </a:stretch>
        </p:blipFill>
        <p:spPr bwMode="auto">
          <a:xfrm>
            <a:off x="684213" y="26988"/>
            <a:ext cx="7970837" cy="6831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>
            <a:off x="6516216" y="1412776"/>
            <a:ext cx="16920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3856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8929688" cy="489585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 sz="2800" dirty="0" smtClean="0">
                <a:latin typeface="Constantia" panose="02030602050306030303" pitchFamily="18" charset="0"/>
              </a:rPr>
              <a:t>Motor pathways</a:t>
            </a:r>
            <a:endParaRPr lang="en-US" sz="2800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800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8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tr. </a:t>
            </a:r>
            <a:r>
              <a:rPr lang="en-GB" altLang="en-US" sz="2800" dirty="0" err="1" smtClean="0">
                <a:latin typeface="Constantia" panose="02030602050306030303" pitchFamily="18" charset="0"/>
              </a:rPr>
              <a:t>corticospinalis</a:t>
            </a:r>
            <a:r>
              <a:rPr lang="en-GB" altLang="en-US" sz="2800" dirty="0" smtClean="0">
                <a:latin typeface="Constantia" panose="02030602050306030303" pitchFamily="18" charset="0"/>
              </a:rPr>
              <a:t> s. </a:t>
            </a:r>
            <a:r>
              <a:rPr lang="en-GB" altLang="en-US" sz="2800" dirty="0" err="1" smtClean="0">
                <a:latin typeface="Constantia" panose="02030602050306030303" pitchFamily="18" charset="0"/>
              </a:rPr>
              <a:t>pyramidalis</a:t>
            </a:r>
            <a:endParaRPr lang="en-GB" altLang="en-US" sz="28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tr. </a:t>
            </a:r>
            <a:r>
              <a:rPr lang="en-GB" altLang="en-US" sz="2800" dirty="0" err="1" smtClean="0">
                <a:latin typeface="Constantia" panose="02030602050306030303" pitchFamily="18" charset="0"/>
              </a:rPr>
              <a:t>corticonuclearis</a:t>
            </a:r>
            <a:endParaRPr lang="en-GB" altLang="en-US" sz="28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800" dirty="0" smtClean="0">
                <a:latin typeface="Constantia" panose="02030602050306030303" pitchFamily="18" charset="0"/>
              </a:rPr>
              <a:t>extrapyramidal motor pathways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196975"/>
            <a:ext cx="9001125" cy="56165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PYRAMIDAL PATHWAY </a:t>
            </a:r>
            <a:r>
              <a:rPr lang="en-US" sz="18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tractus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corticospinalis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 s. </a:t>
            </a:r>
            <a:r>
              <a:rPr lang="en-US" altLang="en-US" sz="1800" b="1" dirty="0" err="1" smtClean="0">
                <a:latin typeface="Constantia" panose="02030602050306030303" pitchFamily="18" charset="0"/>
              </a:rPr>
              <a:t>pyramidalis</a:t>
            </a:r>
            <a:r>
              <a:rPr lang="en-US" sz="1800" b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b="1" dirty="0" smtClean="0">
                <a:latin typeface="Constantia" panose="02030602050306030303" pitchFamily="18" charset="0"/>
              </a:rPr>
              <a:t>Definition: </a:t>
            </a:r>
            <a:r>
              <a:rPr lang="en-GB" altLang="en-US" sz="1800" dirty="0">
                <a:latin typeface="Constantia" panose="02030602050306030303" pitchFamily="18" charset="0"/>
              </a:rPr>
              <a:t>The pyramidal pathway (</a:t>
            </a:r>
            <a:r>
              <a:rPr lang="en-GB" altLang="en-US" sz="1800" dirty="0" err="1">
                <a:latin typeface="Constantia" panose="02030602050306030303" pitchFamily="18" charset="0"/>
              </a:rPr>
              <a:t>tractus</a:t>
            </a: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err="1">
                <a:latin typeface="Constantia" panose="02030602050306030303" pitchFamily="18" charset="0"/>
              </a:rPr>
              <a:t>corticospinalis</a:t>
            </a:r>
            <a:r>
              <a:rPr lang="en-GB" altLang="en-US" sz="1800" dirty="0">
                <a:latin typeface="Constantia" panose="02030602050306030303" pitchFamily="18" charset="0"/>
              </a:rPr>
              <a:t> s.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pyramidalis</a:t>
            </a:r>
            <a:r>
              <a:rPr lang="en-GB" altLang="en-US" sz="1800" dirty="0">
                <a:latin typeface="Constantia" panose="02030602050306030303" pitchFamily="18" charset="0"/>
              </a:rPr>
              <a:t>) is the </a:t>
            </a:r>
            <a:r>
              <a:rPr lang="en-GB" altLang="en-US" sz="1800" dirty="0" smtClean="0">
                <a:latin typeface="Constantia" panose="02030602050306030303" pitchFamily="18" charset="0"/>
              </a:rPr>
              <a:t>largest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  direct </a:t>
            </a:r>
            <a:r>
              <a:rPr lang="en-GB" altLang="en-US" sz="1800" dirty="0">
                <a:latin typeface="Constantia" panose="02030602050306030303" pitchFamily="18" charset="0"/>
              </a:rPr>
              <a:t>motor pathway, which connects the primary motor field in the cerebral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cortex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   with </a:t>
            </a:r>
            <a:r>
              <a:rPr lang="en-GB" altLang="en-US" sz="1800" dirty="0">
                <a:latin typeface="Constantia" panose="02030602050306030303" pitchFamily="18" charset="0"/>
              </a:rPr>
              <a:t>motor neurons in the anterior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collumns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of the spinal cord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Projection</a:t>
            </a:r>
            <a:r>
              <a:rPr lang="en-US" sz="1800" b="1" dirty="0" smtClean="0">
                <a:latin typeface="Constantia" panose="02030602050306030303" pitchFamily="18" charset="0"/>
              </a:rPr>
              <a:t> :  </a:t>
            </a:r>
            <a:r>
              <a:rPr lang="en-GB" sz="1800" dirty="0" smtClean="0">
                <a:latin typeface="Constantia" panose="02030602050306030303" pitchFamily="18" charset="0"/>
              </a:rPr>
              <a:t>It origins from primary motor cortical areas </a:t>
            </a:r>
            <a:r>
              <a:rPr lang="en-US" sz="1800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gyrus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precentralis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and anterior </a:t>
            </a:r>
            <a:r>
              <a:rPr lang="en-US" sz="1800" dirty="0" smtClean="0">
                <a:latin typeface="Constantia" panose="02030602050306030303" pitchFamily="18" charset="0"/>
              </a:rPr>
              <a:t>2/3 of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lobulus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paracentralis</a:t>
            </a:r>
            <a:r>
              <a:rPr lang="en-US" sz="1800" dirty="0" smtClean="0">
                <a:latin typeface="Constantia" panose="02030602050306030303" pitchFamily="18" charset="0"/>
              </a:rPr>
              <a:t>-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а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and premotor areas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Direction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passes through the frontal part of the white matter of the cerebrum 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posterior part of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capsula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interna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altLang="en-US" sz="1800" dirty="0" smtClean="0">
                <a:latin typeface="Constantia" panose="02030602050306030303" pitchFamily="18" charset="0"/>
              </a:rPr>
              <a:t>crus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cerebri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of </a:t>
            </a:r>
            <a:r>
              <a:rPr lang="en-US" altLang="en-US" sz="1800" dirty="0" smtClean="0">
                <a:latin typeface="Constantia" panose="02030602050306030303" pitchFamily="18" charset="0"/>
              </a:rPr>
              <a:t>mesencephalon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through ventral part of </a:t>
            </a:r>
            <a:r>
              <a:rPr lang="en-US" altLang="en-US" sz="1800" dirty="0" smtClean="0">
                <a:latin typeface="Constantia" panose="02030602050306030303" pitchFamily="18" charset="0"/>
              </a:rPr>
              <a:t>pons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, </a:t>
            </a:r>
            <a:r>
              <a:rPr lang="en-GB" altLang="en-US" sz="1800" dirty="0" smtClean="0">
                <a:latin typeface="Constantia" panose="02030602050306030303" pitchFamily="18" charset="0"/>
              </a:rPr>
              <a:t>among the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pontine</a:t>
            </a:r>
            <a:r>
              <a:rPr lang="en-GB" altLang="en-US" sz="1800" dirty="0" smtClean="0">
                <a:latin typeface="Constantia" panose="02030602050306030303" pitchFamily="18" charset="0"/>
              </a:rPr>
              <a:t> nuclei 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RS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through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smtClean="0">
                <a:latin typeface="Constantia" panose="02030602050306030303" pitchFamily="18" charset="0"/>
              </a:rPr>
              <a:t>medulla oblongata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sr-Cyrl-RS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at the border with spinal cord</a:t>
            </a:r>
            <a:r>
              <a:rPr lang="sr-Cyrl-RS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, </a:t>
            </a:r>
            <a:r>
              <a:rPr lang="en-GB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the largest part of this pathways crosses on the contralateral side </a:t>
            </a:r>
            <a:r>
              <a:rPr lang="sr-Cyrl-RS" alt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decussatio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pyramidum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)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 (</a:t>
            </a:r>
            <a:r>
              <a:rPr lang="en-GB" altLang="en-US" sz="1800" dirty="0" smtClean="0">
                <a:latin typeface="Constantia" panose="02030602050306030303" pitchFamily="18" charset="0"/>
              </a:rPr>
              <a:t>CROSSING</a:t>
            </a:r>
            <a:r>
              <a:rPr lang="sr-Cyrl-CS" altLang="en-US" sz="1800" dirty="0" smtClean="0">
                <a:latin typeface="Constantia" panose="02030602050306030303" pitchFamily="18" charset="0"/>
              </a:rPr>
              <a:t>)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   </a:t>
            </a: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those crosses fibres passes through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lateralis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of spinal cord as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tr.corticospinalis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lateralis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uncrossed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fibers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passes through the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funiculus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anterior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of spinal cord  as </a:t>
            </a:r>
            <a:endParaRPr lang="en-US" altLang="en-US" sz="18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en-US" sz="1800" dirty="0" smtClean="0">
                <a:latin typeface="Constantia" panose="02030602050306030303" pitchFamily="18" charset="0"/>
              </a:rPr>
              <a:t>        tr.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corticospinalis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anterior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r-Latn-RS" altLang="en-US" sz="1800" b="1" dirty="0" smtClean="0">
                <a:latin typeface="Constantia" panose="02030602050306030303" pitchFamily="18" charset="0"/>
              </a:rPr>
              <a:t>The role</a:t>
            </a:r>
            <a:r>
              <a:rPr lang="en-US" sz="1800" b="1" dirty="0" smtClean="0">
                <a:latin typeface="Constantia" panose="02030602050306030303" pitchFamily="18" charset="0"/>
              </a:rPr>
              <a:t>: </a:t>
            </a:r>
            <a:r>
              <a:rPr lang="en-GB" sz="1800" dirty="0">
                <a:latin typeface="Constantia" panose="02030602050306030303" pitchFamily="18" charset="0"/>
              </a:rPr>
              <a:t>The pyramidal pathway regulates voluntary movements by acting on </a:t>
            </a:r>
            <a:r>
              <a:rPr lang="en-GB" sz="1800" dirty="0" smtClean="0">
                <a:latin typeface="Constantia" panose="02030602050306030303" pitchFamily="18" charset="0"/>
              </a:rPr>
              <a:t>the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GB" sz="1800" dirty="0">
                <a:latin typeface="Constantia" panose="02030602050306030303" pitchFamily="18" charset="0"/>
              </a:rPr>
              <a:t> </a:t>
            </a:r>
            <a:r>
              <a:rPr lang="en-GB" sz="1800" dirty="0" smtClean="0">
                <a:latin typeface="Constantia" panose="02030602050306030303" pitchFamily="18" charset="0"/>
              </a:rPr>
              <a:t>                    spinal motor centres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4" descr="_0013 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0"/>
            <a:ext cx="4964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07504" y="1073150"/>
            <a:ext cx="9001571" cy="5641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CORTICONUCLEAR PATHWAY </a:t>
            </a:r>
            <a:r>
              <a:rPr lang="en-US" sz="1800" b="1" dirty="0" smtClean="0">
                <a:latin typeface="Constantia" panose="02030602050306030303" pitchFamily="18" charset="0"/>
              </a:rPr>
              <a:t>(</a:t>
            </a:r>
            <a:r>
              <a:rPr lang="en-US" altLang="en-US" sz="1800" b="1" dirty="0" smtClean="0">
                <a:latin typeface="Constantia" panose="02030602050306030303" pitchFamily="18" charset="0"/>
              </a:rPr>
              <a:t>TRACTUS CORTICONUCLEARIS</a:t>
            </a:r>
            <a:r>
              <a:rPr lang="en-US" sz="1800" b="1" dirty="0" smtClean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Definition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Corticonuclear</a:t>
            </a:r>
            <a:r>
              <a:rPr lang="en-GB" altLang="en-US" sz="1800" dirty="0" smtClean="0">
                <a:latin typeface="Constantia" panose="02030602050306030303" pitchFamily="18" charset="0"/>
              </a:rPr>
              <a:t> pathway</a:t>
            </a:r>
            <a:r>
              <a:rPr lang="en-US" sz="1800" dirty="0" smtClean="0">
                <a:latin typeface="Constantia" panose="02030602050306030303" pitchFamily="18" charset="0"/>
              </a:rPr>
              <a:t> (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tractus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corticonuclearis</a:t>
            </a:r>
            <a:r>
              <a:rPr lang="en-US" altLang="en-US" sz="1800" dirty="0">
                <a:latin typeface="Constantia" panose="02030602050306030303" pitchFamily="18" charset="0"/>
              </a:rPr>
              <a:t>)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is a direct </a:t>
            </a:r>
            <a:r>
              <a:rPr lang="en-GB" altLang="en-US" sz="1800" dirty="0" smtClean="0">
                <a:latin typeface="Constantia" panose="02030602050306030303" pitchFamily="18" charset="0"/>
              </a:rPr>
              <a:t>motor pathway,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              that </a:t>
            </a:r>
            <a:r>
              <a:rPr lang="en-GB" altLang="en-US" sz="1800" dirty="0">
                <a:latin typeface="Constantia" panose="02030602050306030303" pitchFamily="18" charset="0"/>
              </a:rPr>
              <a:t>connects the primary motor field in the cerebral cortex </a:t>
            </a:r>
            <a:r>
              <a:rPr lang="en-GB" altLang="en-US" sz="1800" dirty="0" smtClean="0">
                <a:latin typeface="Constantia" panose="02030602050306030303" pitchFamily="18" charset="0"/>
              </a:rPr>
              <a:t>with motor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                   nuclei </a:t>
            </a:r>
            <a:r>
              <a:rPr lang="en-GB" altLang="en-US" sz="1800" dirty="0">
                <a:latin typeface="Constantia" panose="02030602050306030303" pitchFamily="18" charset="0"/>
              </a:rPr>
              <a:t>of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cranial nerves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Projection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Origins from lower third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precentral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gyrus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                   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Premotor cortex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</a:rPr>
              <a:t>                       </a:t>
            </a:r>
            <a:r>
              <a:rPr lang="en-GB" altLang="en-US" sz="1800" dirty="0" smtClean="0">
                <a:latin typeface="Constantia" panose="02030602050306030303" pitchFamily="18" charset="0"/>
              </a:rPr>
              <a:t>Frontal eye field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passes through the frontal part of white matter of cerebrum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endParaRPr lang="en-US" sz="1800" dirty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GB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passes through the genu (middle part) of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capsula</a:t>
            </a:r>
            <a:r>
              <a:rPr lang="en-US" altLang="en-US" sz="1800" dirty="0" smtClean="0">
                <a:latin typeface="Constantia" panose="02030602050306030303" pitchFamily="18" charset="0"/>
              </a:rPr>
              <a:t> </a:t>
            </a:r>
            <a:r>
              <a:rPr lang="en-US" altLang="en-US" sz="1800" dirty="0" err="1" smtClean="0">
                <a:latin typeface="Constantia" panose="02030602050306030303" pitchFamily="18" charset="0"/>
              </a:rPr>
              <a:t>interna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1800" dirty="0" smtClean="0">
                <a:latin typeface="Constantia" panose="02030602050306030303" pitchFamily="18" charset="0"/>
                <a:sym typeface="Wingdings" panose="05000000000000000000" pitchFamily="2" charset="2"/>
              </a:rPr>
              <a:t></a:t>
            </a:r>
            <a:r>
              <a:rPr lang="en-GB" altLang="en-US" sz="1800" dirty="0" smtClean="0">
                <a:latin typeface="Constantia" panose="02030602050306030303" pitchFamily="18" charset="0"/>
              </a:rPr>
              <a:t>passes through the ventral part of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truncus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cerebri</a:t>
            </a:r>
            <a:r>
              <a:rPr lang="en-GB" altLang="en-US" sz="1800" dirty="0" smtClean="0">
                <a:latin typeface="Constantia" panose="02030602050306030303" pitchFamily="18" charset="0"/>
              </a:rPr>
              <a:t> and terminate in</a:t>
            </a: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US" altLang="en-US" sz="1800" dirty="0" smtClean="0">
                <a:latin typeface="Constantia" panose="02030602050306030303" pitchFamily="18" charset="0"/>
              </a:rPr>
              <a:t>mesencephalon</a:t>
            </a:r>
            <a:r>
              <a:rPr lang="en-GB" altLang="en-US" sz="1800" dirty="0" smtClean="0">
                <a:latin typeface="Constantia" panose="02030602050306030303" pitchFamily="18" charset="0"/>
              </a:rPr>
              <a:t>, pons or in</a:t>
            </a:r>
            <a:r>
              <a:rPr lang="sr-Cyrl-RS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medulla oblongata</a:t>
            </a:r>
            <a:r>
              <a:rPr lang="en-US" sz="1800" dirty="0" smtClean="0">
                <a:latin typeface="Constantia" panose="02030602050306030303" pitchFamily="18" charset="0"/>
              </a:rPr>
              <a:t>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sr-Cyrl-C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T</a:t>
            </a:r>
            <a:r>
              <a:rPr lang="en-GB" altLang="en-US" sz="1800" dirty="0" smtClean="0">
                <a:latin typeface="Constantia" panose="02030602050306030303" pitchFamily="18" charset="0"/>
              </a:rPr>
              <a:t>he </a:t>
            </a:r>
            <a:r>
              <a:rPr lang="en-GB" altLang="en-US" sz="1800" dirty="0" err="1">
                <a:latin typeface="Constantia" panose="02030602050306030303" pitchFamily="18" charset="0"/>
              </a:rPr>
              <a:t>fibers</a:t>
            </a:r>
            <a:r>
              <a:rPr lang="en-GB" altLang="en-US" sz="1800" dirty="0">
                <a:latin typeface="Constantia" panose="02030602050306030303" pitchFamily="18" charset="0"/>
              </a:rPr>
              <a:t> end in the motor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nuclei </a:t>
            </a:r>
            <a:r>
              <a:rPr lang="en-GB" altLang="en-US" sz="1800" dirty="0">
                <a:latin typeface="Constantia" panose="02030602050306030303" pitchFamily="18" charset="0"/>
              </a:rPr>
              <a:t>of the cranial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nerves of both sides </a:t>
            </a:r>
            <a:r>
              <a:rPr lang="en-GB" altLang="en-US" sz="1800" dirty="0">
                <a:latin typeface="Constantia" panose="02030602050306030303" pitchFamily="18" charset="0"/>
              </a:rPr>
              <a:t>(only for the lower part of the motor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nucleus </a:t>
            </a:r>
            <a:r>
              <a:rPr lang="en-GB" altLang="en-US" sz="1800" dirty="0">
                <a:latin typeface="Constantia" panose="02030602050306030303" pitchFamily="18" charset="0"/>
              </a:rPr>
              <a:t>of </a:t>
            </a:r>
            <a:r>
              <a:rPr lang="en-GB" altLang="en-US" sz="1800" dirty="0" smtClean="0">
                <a:latin typeface="Constantia" panose="02030602050306030303" pitchFamily="18" charset="0"/>
              </a:rPr>
              <a:t>the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n.facialis</a:t>
            </a:r>
            <a:r>
              <a:rPr lang="en-GB" alt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and the motor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nucleus of </a:t>
            </a:r>
            <a:r>
              <a:rPr lang="en-GB" altLang="en-US" sz="1800" dirty="0">
                <a:latin typeface="Constantia" panose="02030602050306030303" pitchFamily="18" charset="0"/>
              </a:rPr>
              <a:t>the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n.hypoglossus</a:t>
            </a:r>
            <a:r>
              <a:rPr lang="en-GB" altLang="en-US" sz="1800" dirty="0">
                <a:latin typeface="Constantia" panose="02030602050306030303" pitchFamily="18" charset="0"/>
              </a:rPr>
              <a:t>, where the </a:t>
            </a:r>
            <a:r>
              <a:rPr lang="en-GB" altLang="en-US" sz="1800" dirty="0" err="1">
                <a:latin typeface="Constantia" panose="02030602050306030303" pitchFamily="18" charset="0"/>
              </a:rPr>
              <a:t>fibers</a:t>
            </a:r>
            <a:r>
              <a:rPr lang="en-GB" altLang="en-US" sz="1800" dirty="0">
                <a:latin typeface="Constantia" panose="02030602050306030303" pitchFamily="18" charset="0"/>
              </a:rPr>
              <a:t> pass entirely on the opposite side)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RS" altLang="en-US" sz="1800" b="1" dirty="0" smtClean="0">
                <a:latin typeface="Constantia" panose="02030602050306030303" pitchFamily="18" charset="0"/>
              </a:rPr>
              <a:t>The role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  <a:r>
              <a:rPr lang="en-GB" altLang="en-US" sz="1800" dirty="0">
                <a:latin typeface="Constantia" panose="02030602050306030303" pitchFamily="18" charset="0"/>
              </a:rPr>
              <a:t>It </a:t>
            </a:r>
            <a:r>
              <a:rPr lang="en-GB" altLang="en-US" sz="1800" dirty="0" smtClean="0">
                <a:latin typeface="Constantia" panose="02030602050306030303" pitchFamily="18" charset="0"/>
              </a:rPr>
              <a:t>provides </a:t>
            </a:r>
            <a:r>
              <a:rPr lang="en-GB" altLang="en-US" sz="1800" dirty="0">
                <a:latin typeface="Constantia" panose="02030602050306030303" pitchFamily="18" charset="0"/>
              </a:rPr>
              <a:t>cortical control of the motor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nuclei </a:t>
            </a:r>
            <a:r>
              <a:rPr lang="en-GB" altLang="en-US" sz="1800" dirty="0">
                <a:latin typeface="Constantia" panose="02030602050306030303" pitchFamily="18" charset="0"/>
              </a:rPr>
              <a:t>of the cranial nerves</a:t>
            </a:r>
            <a:r>
              <a:rPr lang="en-US" sz="1800" dirty="0" smtClean="0">
                <a:latin typeface="Constantia" panose="02030602050306030303" pitchFamily="18" charset="0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073150"/>
            <a:ext cx="8823325" cy="56419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EXTRAPYRAMIDAL PATHWAYS</a:t>
            </a:r>
            <a:endParaRPr lang="sr-Cyrl-RS" alt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sr-Cyrl-RS" altLang="en-US" sz="1800" b="1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 dirty="0" smtClean="0">
                <a:latin typeface="Constantia" panose="02030602050306030303" pitchFamily="18" charset="0"/>
              </a:rPr>
              <a:t>Definition</a:t>
            </a:r>
            <a:r>
              <a:rPr lang="en-US" sz="1800" b="1" dirty="0" smtClean="0">
                <a:latin typeface="Constantia" panose="02030602050306030303" pitchFamily="18" charset="0"/>
              </a:rPr>
              <a:t>:</a:t>
            </a:r>
            <a:r>
              <a:rPr lang="en-US" sz="1800" dirty="0" smtClean="0">
                <a:latin typeface="Constantia" panose="02030602050306030303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- </a:t>
            </a:r>
            <a:r>
              <a:rPr lang="en-GB" altLang="en-US" sz="1800" dirty="0">
                <a:latin typeface="Constantia" panose="02030602050306030303" pitchFamily="18" charset="0"/>
              </a:rPr>
              <a:t>connect the motor fields of the cerebral cortex (but not primarily the motor) </a:t>
            </a:r>
            <a:r>
              <a:rPr lang="en-GB" altLang="en-US" sz="1800" dirty="0" smtClean="0">
                <a:latin typeface="Constantia" panose="02030602050306030303" pitchFamily="18" charset="0"/>
              </a:rPr>
              <a:t>with</a:t>
            </a:r>
          </a:p>
          <a:p>
            <a:pPr eaLnBrk="1" hangingPunct="1">
              <a:buFontTx/>
              <a:buNone/>
            </a:pPr>
            <a:r>
              <a:rPr lang="en-GB" altLang="en-US" sz="1800" dirty="0">
                <a:latin typeface="Constantia" panose="02030602050306030303" pitchFamily="18" charset="0"/>
              </a:rPr>
              <a:t> </a:t>
            </a:r>
            <a:r>
              <a:rPr lang="en-GB" altLang="en-US" sz="1800" dirty="0" smtClean="0">
                <a:latin typeface="Constantia" panose="02030602050306030303" pitchFamily="18" charset="0"/>
              </a:rPr>
              <a:t>  subcortical </a:t>
            </a:r>
            <a:r>
              <a:rPr lang="en-GB" altLang="en-US" sz="1800" dirty="0">
                <a:latin typeface="Constantia" panose="02030602050306030303" pitchFamily="18" charset="0"/>
              </a:rPr>
              <a:t>motor </a:t>
            </a:r>
            <a:r>
              <a:rPr lang="en-GB" altLang="en-US" sz="1800" dirty="0" smtClean="0">
                <a:latin typeface="Constantia" panose="02030602050306030303" pitchFamily="18" charset="0"/>
              </a:rPr>
              <a:t>nuclei</a:t>
            </a: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>
                <a:latin typeface="Constantia" panose="02030602050306030303" pitchFamily="18" charset="0"/>
              </a:rPr>
              <a:t>regulate the order of voluntary movements, in </a:t>
            </a:r>
            <a:r>
              <a:rPr lang="en-GB" altLang="en-US" sz="1800" dirty="0" smtClean="0">
                <a:latin typeface="Constantia" panose="02030602050306030303" pitchFamily="18" charset="0"/>
              </a:rPr>
              <a:t>control of </a:t>
            </a:r>
            <a:r>
              <a:rPr lang="en-GB" altLang="en-US" sz="1800" dirty="0">
                <a:latin typeface="Constantia" panose="02030602050306030303" pitchFamily="18" charset="0"/>
              </a:rPr>
              <a:t>performing </a:t>
            </a:r>
            <a:r>
              <a:rPr lang="en-GB" altLang="en-US" sz="1800" dirty="0" smtClean="0">
                <a:latin typeface="Constantia" panose="02030602050306030303" pitchFamily="18" charset="0"/>
              </a:rPr>
              <a:t>learned</a:t>
            </a: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 movements</a:t>
            </a:r>
            <a:endParaRPr lang="sr-Cyrl-RS" alt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en-US" sz="18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sr-Cyrl-RS" altLang="en-US" sz="1800" dirty="0" smtClean="0">
                <a:latin typeface="Constantia" panose="02030602050306030303" pitchFamily="18" charset="0"/>
              </a:rPr>
              <a:t>- </a:t>
            </a:r>
            <a:r>
              <a:rPr lang="en-GB" altLang="en-US" sz="1800" dirty="0" smtClean="0">
                <a:latin typeface="Constantia" panose="02030602050306030303" pitchFamily="18" charset="0"/>
              </a:rPr>
              <a:t>disorders </a:t>
            </a:r>
            <a:r>
              <a:rPr lang="en-GB" altLang="en-US" sz="1800" dirty="0">
                <a:latin typeface="Constantia" panose="02030602050306030303" pitchFamily="18" charset="0"/>
              </a:rPr>
              <a:t>of the </a:t>
            </a:r>
            <a:r>
              <a:rPr lang="en-GB" altLang="en-US" sz="1800" dirty="0" err="1">
                <a:latin typeface="Constantia" panose="02030602050306030303" pitchFamily="18" charset="0"/>
              </a:rPr>
              <a:t>extratrapyramidal</a:t>
            </a:r>
            <a:r>
              <a:rPr lang="en-GB" altLang="en-US" sz="1800" dirty="0">
                <a:latin typeface="Constantia" panose="02030602050306030303" pitchFamily="18" charset="0"/>
              </a:rPr>
              <a:t> motor system: Parkinson's disease,   </a:t>
            </a:r>
            <a:r>
              <a:rPr lang="en-GB" altLang="en-US" sz="1800" dirty="0" err="1" smtClean="0">
                <a:latin typeface="Constantia" panose="02030602050306030303" pitchFamily="18" charset="0"/>
              </a:rPr>
              <a:t>hemibalism</a:t>
            </a:r>
            <a:r>
              <a:rPr lang="en-GB" altLang="en-US" sz="1800" dirty="0" smtClean="0">
                <a:latin typeface="Constantia" panose="02030602050306030303" pitchFamily="18" charset="0"/>
              </a:rPr>
              <a:t>,</a:t>
            </a: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Constantia" panose="02030602050306030303" pitchFamily="18" charset="0"/>
              </a:rPr>
              <a:t>  Huntington's </a:t>
            </a:r>
            <a:r>
              <a:rPr lang="en-GB" altLang="en-US" sz="1800" dirty="0">
                <a:latin typeface="Constantia" panose="02030602050306030303" pitchFamily="18" charset="0"/>
              </a:rPr>
              <a:t>chorea</a:t>
            </a:r>
            <a:endParaRPr lang="en-US" sz="18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9144000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 sz="2400" b="1" dirty="0" smtClean="0">
                <a:latin typeface="Constantia" panose="02030602050306030303" pitchFamily="18" charset="0"/>
              </a:rPr>
              <a:t>Sensitive pathways</a:t>
            </a:r>
            <a:endParaRPr lang="en-US" sz="2400" b="1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2400" dirty="0">
                <a:latin typeface="Constantia" panose="02030602050306030303" pitchFamily="18" charset="0"/>
              </a:rPr>
              <a:t>Sensitive pathways - transmit stimuli from the </a:t>
            </a:r>
            <a:r>
              <a:rPr lang="en-GB" altLang="en-US" sz="2400" dirty="0" smtClean="0">
                <a:latin typeface="Constantia" panose="02030602050306030303" pitchFamily="18" charset="0"/>
              </a:rPr>
              <a:t>external</a:t>
            </a:r>
          </a:p>
          <a:p>
            <a:pPr eaLnBrk="1" hangingPunct="1">
              <a:buFontTx/>
              <a:buNone/>
            </a:pPr>
            <a:r>
              <a:rPr lang="en-GB" altLang="en-US" sz="2400" dirty="0" smtClean="0">
                <a:latin typeface="Constantia" panose="02030602050306030303" pitchFamily="18" charset="0"/>
              </a:rPr>
              <a:t>environment</a:t>
            </a:r>
            <a:r>
              <a:rPr lang="en-GB" altLang="en-US" sz="2400" dirty="0">
                <a:latin typeface="Constantia" panose="02030602050306030303" pitchFamily="18" charset="0"/>
              </a:rPr>
              <a:t>, as well as those from </a:t>
            </a:r>
            <a:r>
              <a:rPr lang="en-GB" altLang="en-US" sz="2400" dirty="0" smtClean="0">
                <a:latin typeface="Constantia" panose="02030602050306030303" pitchFamily="18" charset="0"/>
              </a:rPr>
              <a:t>organs, to the </a:t>
            </a:r>
            <a:r>
              <a:rPr lang="en-GB" altLang="en-US" sz="2400" dirty="0">
                <a:latin typeface="Constantia" panose="02030602050306030303" pitchFamily="18" charset="0"/>
              </a:rPr>
              <a:t>CNS</a:t>
            </a: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>
                <a:latin typeface="Constantia" panose="02030602050306030303" pitchFamily="18" charset="0"/>
              </a:rPr>
              <a:t>They are afferent and have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synapse at </a:t>
            </a:r>
            <a:r>
              <a:rPr lang="en-GB" altLang="en-US" sz="2400" dirty="0">
                <a:latin typeface="Constantia" panose="02030602050306030303" pitchFamily="18" charset="0"/>
              </a:rPr>
              <a:t>least three neurons. They convey superficial and deep sensibilities (conscious and unconscious).</a:t>
            </a: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>
                <a:latin typeface="Constantia" panose="02030602050306030303" pitchFamily="18" charset="0"/>
              </a:rPr>
              <a:t>Sensitive and / or sensory impulses provoke motor action (movement) in response. These movements are conscious, </a:t>
            </a:r>
            <a:r>
              <a:rPr lang="en-GB" altLang="en-US" sz="2400" dirty="0" smtClean="0">
                <a:latin typeface="Constantia" panose="02030602050306030303" pitchFamily="18" charset="0"/>
              </a:rPr>
              <a:t>voluntary, </a:t>
            </a:r>
            <a:r>
              <a:rPr lang="en-GB" altLang="en-US" sz="2400" dirty="0">
                <a:latin typeface="Constantia" panose="02030602050306030303" pitchFamily="18" charset="0"/>
              </a:rPr>
              <a:t>and / or unconscious (reflexive).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-6932" y="836712"/>
            <a:ext cx="9109075" cy="547260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GB" altLang="en-US" sz="2400" b="1" dirty="0" smtClean="0">
                <a:latin typeface="Constantia" panose="02030602050306030303" pitchFamily="18" charset="0"/>
              </a:rPr>
              <a:t>Sensitive pathways</a:t>
            </a:r>
            <a:endParaRPr 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en-GB" altLang="en-US" sz="2400" dirty="0" smtClean="0">
                <a:latin typeface="Constantia" panose="02030602050306030303" pitchFamily="18" charset="0"/>
              </a:rPr>
              <a:t>They have synapses at least at three neurons</a:t>
            </a:r>
            <a:r>
              <a:rPr lang="en-US" sz="2400" dirty="0" smtClean="0">
                <a:latin typeface="Constantia" panose="02030602050306030303" pitchFamily="18" charset="0"/>
              </a:rPr>
              <a:t>: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GB" altLang="en-US" sz="2400" dirty="0" smtClean="0">
                <a:latin typeface="Constantia" panose="02030602050306030303" pitchFamily="18" charset="0"/>
              </a:rPr>
              <a:t>Neuron </a:t>
            </a:r>
            <a:r>
              <a:rPr lang="en-US" altLang="en-US" sz="2400" dirty="0" smtClean="0">
                <a:latin typeface="Constantia" panose="02030602050306030303" pitchFamily="18" charset="0"/>
              </a:rPr>
              <a:t>I</a:t>
            </a:r>
            <a:r>
              <a:rPr lang="en-US" sz="2400" dirty="0" smtClean="0">
                <a:latin typeface="Constantia" panose="02030602050306030303" pitchFamily="18" charset="0"/>
              </a:rPr>
              <a:t> – </a:t>
            </a:r>
            <a:r>
              <a:rPr lang="en-GB" altLang="en-US" sz="2400" dirty="0">
                <a:latin typeface="Constantia" panose="02030602050306030303" pitchFamily="18" charset="0"/>
              </a:rPr>
              <a:t>it is </a:t>
            </a:r>
            <a:r>
              <a:rPr lang="en-GB" altLang="en-US" sz="2400" dirty="0" smtClean="0">
                <a:latin typeface="Constantia" panose="02030602050306030303" pitchFamily="18" charset="0"/>
              </a:rPr>
              <a:t>located </a:t>
            </a:r>
            <a:r>
              <a:rPr lang="en-GB" altLang="en-US" sz="2400" dirty="0">
                <a:latin typeface="Constantia" panose="02030602050306030303" pitchFamily="18" charset="0"/>
              </a:rPr>
              <a:t>in the sensitive ganglia of the spinal nerves and in the sensitive ganglia of the cranial nerves</a:t>
            </a:r>
            <a:r>
              <a:rPr lang="en-US" sz="24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 smtClean="0">
                <a:latin typeface="Constantia" panose="02030602050306030303" pitchFamily="18" charset="0"/>
              </a:rPr>
              <a:t>Neuron II </a:t>
            </a:r>
            <a:r>
              <a:rPr lang="en-US" sz="2400" dirty="0" smtClean="0">
                <a:latin typeface="Constantia" panose="02030602050306030303" pitchFamily="18" charset="0"/>
              </a:rPr>
              <a:t>– </a:t>
            </a:r>
            <a:r>
              <a:rPr lang="en-GB" altLang="en-US" sz="2400" dirty="0">
                <a:latin typeface="Constantia" panose="02030602050306030303" pitchFamily="18" charset="0"/>
              </a:rPr>
              <a:t>it is located in the sensitive nuclei of the spinal cord or in the sensitive </a:t>
            </a:r>
            <a:r>
              <a:rPr lang="en-GB" altLang="en-US" sz="2400" dirty="0" smtClean="0">
                <a:latin typeface="Constantia" panose="02030602050306030303" pitchFamily="18" charset="0"/>
              </a:rPr>
              <a:t>centres </a:t>
            </a:r>
            <a:r>
              <a:rPr lang="en-GB" altLang="en-US" sz="2400" dirty="0">
                <a:latin typeface="Constantia" panose="02030602050306030303" pitchFamily="18" charset="0"/>
              </a:rPr>
              <a:t>in the medulla </a:t>
            </a:r>
            <a:r>
              <a:rPr lang="en-GB" altLang="en-US" sz="2400" dirty="0" smtClean="0">
                <a:latin typeface="Constantia" panose="02030602050306030303" pitchFamily="18" charset="0"/>
              </a:rPr>
              <a:t>oblongata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en-US" sz="2400" dirty="0" smtClean="0">
                <a:latin typeface="Constantia" panose="02030602050306030303" pitchFamily="18" charset="0"/>
              </a:rPr>
              <a:t>Neuron III</a:t>
            </a:r>
            <a:r>
              <a:rPr lang="en-US" sz="2400" dirty="0" smtClean="0">
                <a:latin typeface="Constantia" panose="02030602050306030303" pitchFamily="18" charset="0"/>
              </a:rPr>
              <a:t>– </a:t>
            </a:r>
            <a:r>
              <a:rPr lang="en-GB" altLang="en-US" sz="2400" dirty="0" smtClean="0">
                <a:latin typeface="Constantia" panose="02030602050306030303" pitchFamily="18" charset="0"/>
              </a:rPr>
              <a:t>sensitive nuclei of thalamus</a:t>
            </a:r>
            <a:r>
              <a:rPr lang="en-US" sz="2400" dirty="0" smtClean="0">
                <a:latin typeface="Constantia" panose="02030602050306030303" pitchFamily="18" charset="0"/>
              </a:rPr>
              <a:t>.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dirty="0" smtClean="0">
                <a:latin typeface="Constantia" panose="02030602050306030303" pitchFamily="18" charset="0"/>
              </a:rPr>
              <a:t>Sensitive pathways finish at neurons of sensitive </a:t>
            </a:r>
            <a:r>
              <a:rPr lang="en-US" sz="2400" dirty="0" err="1" smtClean="0">
                <a:latin typeface="Constantia" panose="02030602050306030303" pitchFamily="18" charset="0"/>
              </a:rPr>
              <a:t>centres</a:t>
            </a:r>
            <a:r>
              <a:rPr lang="en-US" sz="2400" dirty="0" smtClean="0">
                <a:latin typeface="Constantia" panose="02030602050306030303" pitchFamily="18" charset="0"/>
              </a:rPr>
              <a:t> of cerebral cortex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n2a5p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4" t="10887" r="4314" b="8730"/>
          <a:stretch>
            <a:fillRect/>
          </a:stretch>
        </p:blipFill>
        <p:spPr bwMode="auto">
          <a:xfrm>
            <a:off x="1476375" y="476250"/>
            <a:ext cx="6419850" cy="564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6673850" y="1643063"/>
            <a:ext cx="17748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1800" b="1" dirty="0" smtClean="0">
                <a:latin typeface="Arial" panose="020B0604020202020204" pitchFamily="34" charset="0"/>
              </a:rPr>
              <a:t>Cranial nerves</a:t>
            </a:r>
            <a:endParaRPr lang="sr-Latn-CS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 rot="1413674">
            <a:off x="5295900" y="1311275"/>
            <a:ext cx="1143000" cy="3143250"/>
          </a:xfrm>
          <a:prstGeom prst="ellips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sr-Latn-CS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323850" y="1196975"/>
            <a:ext cx="8229600" cy="51847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altLang="en-US" sz="2400" b="1" dirty="0" smtClean="0">
                <a:latin typeface="Constantia" panose="02030602050306030303" pitchFamily="18" charset="0"/>
              </a:rPr>
              <a:t>Sensory pathways</a:t>
            </a:r>
            <a:endParaRPr 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b="1" dirty="0" smtClean="0">
              <a:latin typeface="Constantia" panose="02030602050306030303" pitchFamily="18" charset="0"/>
            </a:endParaRPr>
          </a:p>
          <a:p>
            <a:pPr algn="ctr" eaLnBrk="1" hangingPunct="1">
              <a:buFontTx/>
              <a:buNone/>
            </a:pPr>
            <a:endParaRPr 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Optic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>
                <a:latin typeface="Constantia" panose="02030602050306030303" pitchFamily="18" charset="0"/>
              </a:rPr>
              <a:t>A</a:t>
            </a:r>
            <a:r>
              <a:rPr lang="en-GB" altLang="en-US" sz="2400" dirty="0" smtClean="0">
                <a:latin typeface="Constantia" panose="02030602050306030303" pitchFamily="18" charset="0"/>
              </a:rPr>
              <a:t>coustic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Olfactory</a:t>
            </a:r>
            <a:endParaRPr lang="en-GB" altLang="en-US" sz="2400" dirty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Gustative</a:t>
            </a:r>
            <a:endParaRPr lang="sr-Cyrl-CS" altLang="en-US" sz="2400" dirty="0" smtClean="0">
              <a:latin typeface="Constantia" panose="02030602050306030303" pitchFamily="18" charset="0"/>
            </a:endParaRPr>
          </a:p>
          <a:p>
            <a:pPr eaLnBrk="1" hangingPunct="1"/>
            <a:r>
              <a:rPr lang="en-GB" altLang="en-US" sz="2400" dirty="0" smtClean="0">
                <a:latin typeface="Constantia" panose="02030602050306030303" pitchFamily="18" charset="0"/>
              </a:rPr>
              <a:t>Vestibular</a:t>
            </a:r>
            <a:endParaRPr lang="en-US" sz="2400" dirty="0" smtClean="0"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"/>
          <p:cNvSpPr>
            <a:spLocks noGrp="1" noChangeArrowheads="1"/>
          </p:cNvSpPr>
          <p:nvPr/>
        </p:nvSpPr>
        <p:spPr bwMode="auto">
          <a:xfrm>
            <a:off x="34925" y="692150"/>
            <a:ext cx="9107488" cy="6097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sr-Cyrl-RS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a. carotis interna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dextra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sinistra</a:t>
            </a: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vertebralis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dextra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et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sinistra</a:t>
            </a:r>
            <a:endParaRPr lang="sr-Cyrl-RS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Terminal branches </a:t>
            </a:r>
            <a:r>
              <a:rPr lang="sr-Cyrl-RS" altLang="en-US" sz="1800" b="1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a</a:t>
            </a:r>
            <a: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 carotis internaе:</a:t>
            </a:r>
            <a:br>
              <a:rPr lang="sr-Cyrl-RS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cerebri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anterior</a:t>
            </a:r>
          </a:p>
          <a:p>
            <a:pPr eaLnBrk="1" hangingPunct="1"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	-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cerebri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media</a:t>
            </a:r>
          </a:p>
          <a:p>
            <a:pPr eaLnBrk="1" hangingPunct="1">
              <a:buFontTx/>
              <a:buNone/>
            </a:pP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*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vertebralis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dextra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+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vertebralis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sinistra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=</a:t>
            </a:r>
          </a:p>
          <a:p>
            <a:pPr eaLnBrk="1" hangingPunct="1">
              <a:buFontTx/>
              <a:buNone/>
            </a:pP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=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basilaris</a:t>
            </a: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r>
              <a:rPr lang="en-GB" altLang="en-US" sz="1800" dirty="0" smtClean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Terminal branch of a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. </a:t>
            </a:r>
            <a:r>
              <a:rPr lang="en-GB" altLang="en-US" sz="1800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basilaris</a:t>
            </a:r>
            <a: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:</a:t>
            </a:r>
            <a:br>
              <a:rPr lang="en-GB" altLang="en-US" sz="1800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</a:b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- a. </a:t>
            </a:r>
            <a:r>
              <a:rPr lang="en-GB" altLang="en-US" sz="1800" b="1" dirty="0" err="1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cerebri</a:t>
            </a:r>
            <a:r>
              <a:rPr lang="en-GB" altLang="en-US" sz="1800" b="1" dirty="0">
                <a:latin typeface="Book Antiqua" panose="02040602050305030304" pitchFamily="18" charset="0"/>
                <a:ea typeface="Book Antiqua" panose="02040602050305030304" pitchFamily="18" charset="0"/>
                <a:cs typeface="Book Antiqua" panose="02040602050305030304" pitchFamily="18" charset="0"/>
              </a:rPr>
              <a:t> posterior</a:t>
            </a:r>
          </a:p>
          <a:p>
            <a:pPr eaLnBrk="1" hangingPunct="1">
              <a:buFontTx/>
              <a:buNone/>
            </a:pPr>
            <a:endParaRPr lang="en-GB" altLang="en-US" sz="1800" b="1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Cerebral arterial circle (Willis) </a:t>
            </a:r>
            <a:r>
              <a:rPr lang="sr-Cyrl-CS" alt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r-Latn-C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irculus arteriosus cerebri)</a:t>
            </a:r>
            <a: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Latn-CS" altLang="en-US" sz="1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aa. cerebri posteriores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aa. communicans posteriores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aa. cerebri anteriores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- a. communicans anterior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Latn-C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Venous </a:t>
            </a:r>
            <a:r>
              <a:rPr lang="en-GB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blood from the brain goes to the venous sinuses of the skull. Venous sinus </a:t>
            </a:r>
            <a:r>
              <a:rPr lang="en-GB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that exits skull 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sinus </a:t>
            </a:r>
            <a:r>
              <a:rPr lang="en-GB" alt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sigmoideus</a:t>
            </a:r>
            <a:r>
              <a:rPr lang="en-GB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which extends into the internal jugular </a:t>
            </a:r>
            <a:r>
              <a:rPr lang="en-GB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vein </a:t>
            </a:r>
            <a:r>
              <a:rPr lang="sr-Cyrl-RS" alt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GB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v. </a:t>
            </a:r>
            <a:r>
              <a:rPr lang="en-GB" alt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jugularis</a:t>
            </a:r>
            <a:r>
              <a:rPr lang="en-GB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interna</a:t>
            </a:r>
            <a:r>
              <a:rPr lang="sr-Cyrl-RS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8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en-GB" altLang="en-US" sz="1600" dirty="0">
              <a:latin typeface="Book Antiqua" panose="02040602050305030304" pitchFamily="18" charset="0"/>
              <a:ea typeface="Book Antiqua" panose="02040602050305030304" pitchFamily="18" charset="0"/>
              <a:cs typeface="Book Antiqua" panose="02040602050305030304" pitchFamily="18" charset="0"/>
            </a:endParaRPr>
          </a:p>
          <a:p>
            <a:pPr eaLnBrk="1" hangingPunct="1">
              <a:buFontTx/>
              <a:buNone/>
            </a:pPr>
            <a:endParaRPr lang="sr-Cyrl-RS" altLang="en-US" sz="2800" dirty="0"/>
          </a:p>
        </p:txBody>
      </p:sp>
      <p:sp>
        <p:nvSpPr>
          <p:cNvPr id="90115" name="Rectangle 2"/>
          <p:cNvSpPr>
            <a:spLocks noGrp="1" noChangeArrowheads="1"/>
          </p:cNvSpPr>
          <p:nvPr/>
        </p:nvSpPr>
        <p:spPr bwMode="auto">
          <a:xfrm>
            <a:off x="285750" y="139700"/>
            <a:ext cx="8229600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2800" b="1" dirty="0" smtClean="0">
                <a:solidFill>
                  <a:schemeClr val="tx2"/>
                </a:solidFill>
                <a:latin typeface="Constantia" panose="02030602050306030303" pitchFamily="18" charset="0"/>
              </a:rPr>
              <a:t>BRAIN </a:t>
            </a:r>
            <a:r>
              <a:rPr lang="en-GB" altLang="en-US" sz="2800" b="1" smtClean="0">
                <a:solidFill>
                  <a:schemeClr val="tx2"/>
                </a:solidFill>
                <a:latin typeface="Constantia" panose="02030602050306030303" pitchFamily="18" charset="0"/>
              </a:rPr>
              <a:t>BLOOD VESSELS</a:t>
            </a:r>
            <a:endParaRPr lang="sr-Cyrl-RS" altLang="en-US" sz="2800" b="1" dirty="0">
              <a:solidFill>
                <a:schemeClr val="tx2"/>
              </a:solidFill>
              <a:latin typeface="Constantia" panose="02030602050306030303" pitchFamily="18" charset="0"/>
            </a:endParaRPr>
          </a:p>
        </p:txBody>
      </p:sp>
      <p:pic>
        <p:nvPicPr>
          <p:cNvPr id="9011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3" t="-1826" r="50061" b="40439"/>
          <a:stretch>
            <a:fillRect/>
          </a:stretch>
        </p:blipFill>
        <p:spPr bwMode="auto">
          <a:xfrm>
            <a:off x="5364163" y="549275"/>
            <a:ext cx="3722687" cy="327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3"/>
          <p:cNvSpPr txBox="1">
            <a:spLocks noChangeArrowheads="1"/>
          </p:cNvSpPr>
          <p:nvPr/>
        </p:nvSpPr>
        <p:spPr bwMode="auto">
          <a:xfrm>
            <a:off x="0" y="982663"/>
            <a:ext cx="91440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73050" indent="-2730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>
                <a:latin typeface="Constantia" panose="02030602050306030303" pitchFamily="18" charset="0"/>
              </a:rPr>
              <a:t>The brain is surrounded by three connective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membranes </a:t>
            </a:r>
            <a:r>
              <a:rPr lang="en-US" altLang="en-US" sz="2000" dirty="0" smtClean="0">
                <a:latin typeface="Constantia" panose="02030602050306030303" pitchFamily="18" charset="0"/>
              </a:rPr>
              <a:t>(meninges</a:t>
            </a:r>
            <a:r>
              <a:rPr lang="en-US" altLang="en-US" sz="2000" dirty="0">
                <a:latin typeface="Constantia" panose="02030602050306030303" pitchFamily="18" charset="0"/>
              </a:rPr>
              <a:t>)</a:t>
            </a: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r>
              <a:rPr lang="sr-Cyrl-RS" altLang="en-US" sz="2000" dirty="0">
                <a:latin typeface="Constantia" panose="02030602050306030303" pitchFamily="18" charset="0"/>
              </a:rPr>
              <a:t>	</a:t>
            </a:r>
            <a:r>
              <a:rPr lang="en-GB" altLang="en-US" sz="2000" b="1" dirty="0" smtClean="0">
                <a:latin typeface="Constantia" panose="02030602050306030303" pitchFamily="18" charset="0"/>
              </a:rPr>
              <a:t>1) D</a:t>
            </a:r>
            <a:r>
              <a:rPr lang="en-US" altLang="en-US" sz="2000" b="1" dirty="0" err="1">
                <a:latin typeface="Constantia" panose="02030602050306030303" pitchFamily="18" charset="0"/>
              </a:rPr>
              <a:t>ura</a:t>
            </a:r>
            <a:r>
              <a:rPr lang="en-US" altLang="en-US" sz="2000" b="1" dirty="0">
                <a:latin typeface="Constantia" panose="02030602050306030303" pitchFamily="18" charset="0"/>
              </a:rPr>
              <a:t> mater </a:t>
            </a:r>
            <a:r>
              <a:rPr lang="en-US" altLang="en-US" sz="2000" dirty="0" smtClean="0">
                <a:latin typeface="Constantia" panose="02030602050306030303" pitchFamily="18" charset="0"/>
              </a:rPr>
              <a:t>– </a:t>
            </a:r>
            <a:r>
              <a:rPr lang="en-GB" altLang="en-US" sz="2000" dirty="0">
                <a:latin typeface="Constantia" panose="02030602050306030303" pitchFamily="18" charset="0"/>
              </a:rPr>
              <a:t>outer membrane</a:t>
            </a:r>
            <a:r>
              <a:rPr lang="en-US" altLang="en-US" sz="2000" dirty="0">
                <a:latin typeface="Constantia" panose="02030602050306030303" pitchFamily="18" charset="0"/>
              </a:rPr>
              <a:t/>
            </a:r>
            <a:br>
              <a:rPr lang="en-US" altLang="en-US" sz="2000" dirty="0">
                <a:latin typeface="Constantia" panose="02030602050306030303" pitchFamily="18" charset="0"/>
              </a:rPr>
            </a:br>
            <a:r>
              <a:rPr lang="en-US" altLang="en-US" sz="2000" dirty="0">
                <a:latin typeface="Constantia" panose="02030602050306030303" pitchFamily="18" charset="0"/>
              </a:rPr>
              <a:t>2) </a:t>
            </a:r>
            <a:r>
              <a:rPr lang="en-GB" altLang="en-US" sz="2000" b="1" dirty="0">
                <a:latin typeface="Constantia" panose="02030602050306030303" pitchFamily="18" charset="0"/>
              </a:rPr>
              <a:t>Arachnoid mater </a:t>
            </a:r>
            <a:r>
              <a:rPr lang="en-US" altLang="en-US" sz="2000" b="1" dirty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 smtClean="0">
                <a:latin typeface="Constantia" panose="02030602050306030303" pitchFamily="18" charset="0"/>
              </a:rPr>
              <a:t>arachnoidea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)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GB" altLang="en-US" sz="2000" dirty="0">
                <a:latin typeface="Constantia" panose="02030602050306030303" pitchFamily="18" charset="0"/>
              </a:rPr>
              <a:t>middle membrane</a:t>
            </a:r>
            <a:r>
              <a:rPr lang="sr-Cyrl-CS" altLang="en-US" sz="2000" dirty="0">
                <a:latin typeface="Constantia" panose="02030602050306030303" pitchFamily="18" charset="0"/>
              </a:rPr>
              <a:t/>
            </a:r>
            <a:br>
              <a:rPr lang="sr-Cyrl-CS" altLang="en-US" sz="2000" dirty="0">
                <a:latin typeface="Constantia" panose="02030602050306030303" pitchFamily="18" charset="0"/>
              </a:rPr>
            </a:br>
            <a:r>
              <a:rPr lang="en-US" altLang="en-US" sz="2000" b="1" dirty="0">
                <a:latin typeface="Constantia" panose="02030602050306030303" pitchFamily="18" charset="0"/>
              </a:rPr>
              <a:t>3) </a:t>
            </a:r>
            <a:r>
              <a:rPr lang="en-GB" altLang="en-US" sz="2000" b="1" dirty="0" err="1">
                <a:latin typeface="Constantia" panose="02030602050306030303" pitchFamily="18" charset="0"/>
              </a:rPr>
              <a:t>Pia</a:t>
            </a:r>
            <a:r>
              <a:rPr lang="en-GB" altLang="en-US" sz="2000" b="1" dirty="0">
                <a:latin typeface="Constantia" panose="02030602050306030303" pitchFamily="18" charset="0"/>
              </a:rPr>
              <a:t> mater </a:t>
            </a:r>
            <a:r>
              <a:rPr lang="en-US" altLang="en-US" sz="2000" b="1" dirty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>
                <a:latin typeface="Constantia" panose="02030602050306030303" pitchFamily="18" charset="0"/>
              </a:rPr>
              <a:t>pia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mater)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GB" altLang="en-US" sz="2000" dirty="0">
                <a:latin typeface="Constantia" panose="02030602050306030303" pitchFamily="18" charset="0"/>
              </a:rPr>
              <a:t>line the surface of the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brain; </a:t>
            </a:r>
            <a:r>
              <a:rPr lang="en-GB" altLang="en-US" sz="2000" dirty="0">
                <a:latin typeface="Constantia" panose="02030602050306030303" pitchFamily="18" charset="0"/>
              </a:rPr>
              <a:t>inner </a:t>
            </a:r>
            <a:endParaRPr lang="sr-Cyrl-RS" altLang="en-US" sz="2000" dirty="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None/>
            </a:pPr>
            <a:endParaRPr lang="en-US" altLang="en-US" sz="2000" dirty="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b="1" dirty="0">
                <a:latin typeface="Constantia" panose="02030602050306030303" pitchFamily="18" charset="0"/>
              </a:rPr>
              <a:t>Dura mater </a:t>
            </a:r>
            <a:r>
              <a:rPr lang="en-US" altLang="en-US" sz="2000" b="1" dirty="0">
                <a:latin typeface="Constantia" panose="02030602050306030303" pitchFamily="18" charset="0"/>
              </a:rPr>
              <a:t>(</a:t>
            </a:r>
            <a:r>
              <a:rPr lang="en-US" altLang="en-US" sz="2000" b="1" dirty="0" err="1">
                <a:latin typeface="Constantia" panose="02030602050306030303" pitchFamily="18" charset="0"/>
              </a:rPr>
              <a:t>dura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smtClean="0">
                <a:latin typeface="Constantia" panose="02030602050306030303" pitchFamily="18" charset="0"/>
              </a:rPr>
              <a:t>mater) </a:t>
            </a:r>
            <a:r>
              <a:rPr lang="en-GB" altLang="en-US" sz="2000" dirty="0">
                <a:latin typeface="Constantia" panose="02030602050306030303" pitchFamily="18" charset="0"/>
              </a:rPr>
              <a:t>has two layers, outer and inner and the space between them is epidural space</a:t>
            </a:r>
            <a:r>
              <a:rPr lang="en-US" altLang="en-US" sz="2000" dirty="0">
                <a:latin typeface="Constantia" panose="02030602050306030303" pitchFamily="18" charset="0"/>
              </a:rPr>
              <a:t>  -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spatium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epidurale</a:t>
            </a:r>
            <a:r>
              <a:rPr lang="en-US" altLang="en-US" sz="2000" b="1" dirty="0">
                <a:latin typeface="Constantia" panose="02030602050306030303" pitchFamily="18" charset="0"/>
              </a:rPr>
              <a:t/>
            </a:r>
            <a:br>
              <a:rPr lang="en-US" altLang="en-US" sz="2000" b="1" dirty="0">
                <a:latin typeface="Constantia" panose="02030602050306030303" pitchFamily="18" charset="0"/>
              </a:rPr>
            </a:br>
            <a:endParaRPr lang="en-US" altLang="en-US" sz="1900" dirty="0">
              <a:latin typeface="Constantia" panose="02030602050306030303" pitchFamily="18" charset="0"/>
            </a:endParaRPr>
          </a:p>
          <a:p>
            <a:pPr eaLnBrk="1" hangingPunct="1"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en-GB" altLang="en-US" sz="2000" dirty="0">
                <a:latin typeface="Constantia" panose="02030602050306030303" pitchFamily="18" charset="0"/>
              </a:rPr>
              <a:t>The space between arachnoid membrane </a:t>
            </a:r>
            <a:r>
              <a:rPr lang="en-US" altLang="en-US" sz="2000" dirty="0">
                <a:latin typeface="Constantia" panose="02030602050306030303" pitchFamily="18" charset="0"/>
              </a:rPr>
              <a:t>(</a:t>
            </a:r>
            <a:r>
              <a:rPr lang="en-US" altLang="en-US" sz="2000" dirty="0" err="1">
                <a:latin typeface="Constantia" panose="02030602050306030303" pitchFamily="18" charset="0"/>
              </a:rPr>
              <a:t>arachnoidea</a:t>
            </a:r>
            <a:r>
              <a:rPr lang="en-US" altLang="en-US" sz="2000" dirty="0">
                <a:latin typeface="Constantia" panose="02030602050306030303" pitchFamily="18" charset="0"/>
              </a:rPr>
              <a:t>) </a:t>
            </a:r>
            <a:r>
              <a:rPr lang="en-GB" altLang="en-US" sz="2000" dirty="0">
                <a:latin typeface="Constantia" panose="02030602050306030303" pitchFamily="18" charset="0"/>
              </a:rPr>
              <a:t>and </a:t>
            </a:r>
            <a:r>
              <a:rPr lang="en-GB" altLang="en-US" sz="2000" dirty="0" err="1">
                <a:latin typeface="Constantia" panose="02030602050306030303" pitchFamily="18" charset="0"/>
              </a:rPr>
              <a:t>pia</a:t>
            </a:r>
            <a:r>
              <a:rPr lang="en-GB" altLang="en-US" sz="2000" dirty="0">
                <a:latin typeface="Constantia" panose="02030602050306030303" pitchFamily="18" charset="0"/>
              </a:rPr>
              <a:t> mater </a:t>
            </a:r>
            <a:r>
              <a:rPr lang="en-US" altLang="en-US" sz="2000" dirty="0">
                <a:latin typeface="Constantia" panose="02030602050306030303" pitchFamily="18" charset="0"/>
              </a:rPr>
              <a:t>(</a:t>
            </a:r>
            <a:r>
              <a:rPr lang="en-US" altLang="en-US" sz="2000" dirty="0" err="1">
                <a:latin typeface="Constantia" panose="02030602050306030303" pitchFamily="18" charset="0"/>
              </a:rPr>
              <a:t>pia</a:t>
            </a:r>
            <a:r>
              <a:rPr lang="en-US" altLang="en-US" sz="2000" dirty="0">
                <a:latin typeface="Constantia" panose="02030602050306030303" pitchFamily="18" charset="0"/>
              </a:rPr>
              <a:t> mater) </a:t>
            </a:r>
            <a:r>
              <a:rPr lang="en-GB" altLang="en-US" sz="2000" dirty="0">
                <a:latin typeface="Constantia" panose="02030602050306030303" pitchFamily="18" charset="0"/>
              </a:rPr>
              <a:t>is subarachnoid space </a:t>
            </a:r>
            <a:r>
              <a:rPr lang="en-US" altLang="en-US" sz="2000" dirty="0">
                <a:latin typeface="Constantia" panose="02030602050306030303" pitchFamily="18" charset="0"/>
              </a:rPr>
              <a:t>–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cavum</a:t>
            </a:r>
            <a:r>
              <a:rPr lang="en-US" altLang="en-US" sz="2000" b="1" dirty="0">
                <a:latin typeface="Constantia" panose="02030602050306030303" pitchFamily="18" charset="0"/>
              </a:rPr>
              <a:t> </a:t>
            </a:r>
            <a:r>
              <a:rPr lang="en-US" altLang="en-US" sz="2000" b="1" dirty="0" err="1">
                <a:latin typeface="Constantia" panose="02030602050306030303" pitchFamily="18" charset="0"/>
              </a:rPr>
              <a:t>subarachnoidale</a:t>
            </a:r>
            <a:r>
              <a:rPr lang="en-US" altLang="en-US" sz="2000" dirty="0">
                <a:latin typeface="Constantia" panose="02030602050306030303" pitchFamily="18" charset="0"/>
              </a:rPr>
              <a:t>,</a:t>
            </a:r>
            <a:r>
              <a:rPr lang="en-GB" altLang="en-US" sz="2000" dirty="0">
                <a:latin typeface="Constantia" panose="02030602050306030303" pitchFamily="18" charset="0"/>
              </a:rPr>
              <a:t> with cerebrospinal fluid (liquor </a:t>
            </a:r>
            <a:r>
              <a:rPr lang="en-GB" altLang="en-US" sz="2000" dirty="0" err="1">
                <a:latin typeface="Constantia" panose="02030602050306030303" pitchFamily="18" charset="0"/>
              </a:rPr>
              <a:t>cerebrospinalis</a:t>
            </a:r>
            <a:r>
              <a:rPr lang="en-GB" altLang="en-US" sz="2000" dirty="0">
                <a:latin typeface="Constantia" panose="02030602050306030303" pitchFamily="18" charset="0"/>
              </a:rPr>
              <a:t>), which surrounds the entire </a:t>
            </a:r>
            <a:r>
              <a:rPr lang="en-GB" altLang="en-US" sz="2000" dirty="0" smtClean="0">
                <a:latin typeface="Constantia" panose="02030602050306030303" pitchFamily="18" charset="0"/>
              </a:rPr>
              <a:t>brain</a:t>
            </a:r>
            <a:endParaRPr lang="sr-Cyrl-CS" altLang="en-US" sz="2000" dirty="0">
              <a:latin typeface="Constantia" panose="02030602050306030303" pitchFamily="18" charset="0"/>
            </a:endParaRPr>
          </a:p>
        </p:txBody>
      </p:sp>
      <p:sp>
        <p:nvSpPr>
          <p:cNvPr id="91139" name="Title 1"/>
          <p:cNvSpPr txBox="1">
            <a:spLocks noChangeArrowheads="1"/>
          </p:cNvSpPr>
          <p:nvPr/>
        </p:nvSpPr>
        <p:spPr bwMode="auto">
          <a:xfrm>
            <a:off x="0" y="333375"/>
            <a:ext cx="777240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dirty="0" smtClean="0">
                <a:solidFill>
                  <a:srgbClr val="14425D"/>
                </a:solidFill>
                <a:latin typeface="Constantia" panose="02030602050306030303" pitchFamily="18" charset="0"/>
              </a:rPr>
              <a:t>Meninges of brain </a:t>
            </a:r>
            <a:endParaRPr lang="en-US" sz="2800" dirty="0">
              <a:solidFill>
                <a:srgbClr val="14425D"/>
              </a:solidFill>
              <a:latin typeface="Constantia" panose="0203060205030603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0" y="352425"/>
            <a:ext cx="9037638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b="1" dirty="0" smtClean="0"/>
              <a:t>* Spinal cord (</a:t>
            </a:r>
            <a:r>
              <a:rPr lang="en-GB" altLang="en-US" sz="2400" b="1" dirty="0" smtClean="0"/>
              <a:t>Medulla </a:t>
            </a:r>
            <a:r>
              <a:rPr lang="en-GB" altLang="en-US" sz="2400" b="1" dirty="0" err="1" smtClean="0"/>
              <a:t>spinalis</a:t>
            </a:r>
            <a:r>
              <a:rPr lang="en-GB" altLang="en-US" sz="2400" b="1" dirty="0" smtClean="0"/>
              <a:t>)</a:t>
            </a:r>
            <a:r>
              <a:rPr lang="en-US" altLang="en-US" sz="2400" b="1" dirty="0" smtClean="0"/>
              <a:t>: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b="1" dirty="0" smtClean="0"/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b="1" dirty="0" smtClean="0"/>
              <a:t>- </a:t>
            </a:r>
            <a:r>
              <a:rPr lang="en-US" altLang="en-US" sz="2000" dirty="0" smtClean="0"/>
              <a:t>Divided into segments</a:t>
            </a:r>
            <a:r>
              <a:rPr lang="en-US" altLang="en-US" sz="2000" dirty="0"/>
              <a:t> </a:t>
            </a:r>
            <a:r>
              <a:rPr lang="en-US" altLang="en-US" sz="2000" dirty="0" smtClean="0"/>
              <a:t>- </a:t>
            </a:r>
            <a:r>
              <a:rPr lang="en-GB" altLang="en-US" sz="2000" dirty="0">
                <a:ea typeface="Constantia" panose="02030602050306030303" pitchFamily="18" charset="0"/>
                <a:cs typeface="Constantia" panose="02030602050306030303" pitchFamily="18" charset="0"/>
              </a:rPr>
              <a:t>part of the spinal cord tissue from which a pair </a:t>
            </a: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of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   spinal </a:t>
            </a:r>
            <a:r>
              <a:rPr lang="en-GB" altLang="en-US" sz="2000" dirty="0">
                <a:ea typeface="Constantia" panose="02030602050306030303" pitchFamily="18" charset="0"/>
                <a:cs typeface="Constantia" panose="02030602050306030303" pitchFamily="18" charset="0"/>
              </a:rPr>
              <a:t>nerves </a:t>
            </a:r>
            <a:r>
              <a:rPr lang="en-GB" altLang="en-US" sz="2000" dirty="0" err="1" smtClean="0">
                <a:ea typeface="Constantia" panose="02030602050306030303" pitchFamily="18" charset="0"/>
                <a:cs typeface="Constantia" panose="02030602050306030303" pitchFamily="18" charset="0"/>
              </a:rPr>
              <a:t>origineses</a:t>
            </a: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>
                <a:ea typeface="Constantia" panose="02030602050306030303" pitchFamily="18" charset="0"/>
                <a:cs typeface="Constantia" panose="02030602050306030303" pitchFamily="18" charset="0"/>
              </a:rPr>
              <a:t>and </a:t>
            </a: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is considered </a:t>
            </a:r>
            <a:r>
              <a:rPr lang="en-GB" altLang="en-US" sz="2000" dirty="0">
                <a:ea typeface="Constantia" panose="02030602050306030303" pitchFamily="18" charset="0"/>
                <a:cs typeface="Constantia" panose="02030602050306030303" pitchFamily="18" charset="0"/>
              </a:rPr>
              <a:t>as its morphological and </a:t>
            </a: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functional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GB" altLang="en-US" sz="2000" dirty="0">
                <a:ea typeface="Constantia" panose="02030602050306030303" pitchFamily="18" charset="0"/>
                <a:cs typeface="Constantia" panose="02030602050306030303" pitchFamily="18" charset="0"/>
              </a:rPr>
              <a:t> </a:t>
            </a:r>
            <a:r>
              <a:rPr lang="en-GB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  unit</a:t>
            </a:r>
            <a:r>
              <a:rPr lang="en-US" altLang="en-US" sz="2000" dirty="0" smtClean="0">
                <a:ea typeface="Constantia" panose="02030602050306030303" pitchFamily="18" charset="0"/>
                <a:cs typeface="Constantia" panose="02030602050306030303" pitchFamily="18" charset="0"/>
              </a:rPr>
              <a:t>.</a:t>
            </a:r>
            <a:endParaRPr lang="en-US" altLang="en-US" sz="2000" dirty="0"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 dirty="0">
              <a:ea typeface="Constantia" panose="02030602050306030303" pitchFamily="18" charset="0"/>
              <a:cs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 dirty="0"/>
              <a:t>8 </a:t>
            </a:r>
            <a:r>
              <a:rPr lang="en-GB" altLang="en-US" sz="2400" dirty="0" smtClean="0"/>
              <a:t>cervical segments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</a:t>
            </a:r>
            <a:r>
              <a:rPr lang="en-US" altLang="en-US" sz="2400" b="1" dirty="0" err="1"/>
              <a:t>segmenta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cervicalia</a:t>
            </a:r>
            <a:r>
              <a:rPr lang="en-US" altLang="en-US" sz="2400" b="1" dirty="0"/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 b="1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 dirty="0"/>
              <a:t>12 </a:t>
            </a:r>
            <a:r>
              <a:rPr lang="en-GB" altLang="en-US" sz="2400" dirty="0" smtClean="0"/>
              <a:t>thoracic segments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</a:t>
            </a:r>
            <a:r>
              <a:rPr lang="en-US" altLang="en-US" sz="2400" b="1" dirty="0" err="1"/>
              <a:t>segmenta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thoracica</a:t>
            </a:r>
            <a:r>
              <a:rPr lang="en-US" altLang="en-US" sz="2400" b="1" dirty="0"/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endParaRPr lang="en-US" altLang="en-US" sz="2400" b="1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 dirty="0"/>
              <a:t>5 </a:t>
            </a:r>
            <a:r>
              <a:rPr lang="en-GB" altLang="en-US" sz="2400" dirty="0" smtClean="0"/>
              <a:t>lumbar segments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</a:t>
            </a:r>
            <a:r>
              <a:rPr lang="en-US" altLang="en-US" sz="2400" b="1" dirty="0" err="1"/>
              <a:t>segmenta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lumbalia</a:t>
            </a:r>
            <a:r>
              <a:rPr lang="en-US" altLang="en-US" sz="2400" b="1" dirty="0"/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endParaRPr lang="en-US" altLang="en-US" sz="2400" b="1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-"/>
            </a:pPr>
            <a:r>
              <a:rPr lang="en-US" altLang="en-US" sz="2400" dirty="0"/>
              <a:t>5 </a:t>
            </a:r>
            <a:r>
              <a:rPr lang="en-GB" altLang="en-US" sz="2400" dirty="0" smtClean="0"/>
              <a:t>sacral segments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</a:t>
            </a:r>
            <a:r>
              <a:rPr lang="en-US" altLang="en-US" sz="2400" b="1" dirty="0" err="1"/>
              <a:t>segmenta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sacralia</a:t>
            </a:r>
            <a:r>
              <a:rPr lang="en-US" altLang="en-US" sz="2400" b="1" dirty="0"/>
              <a:t>)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endParaRPr lang="en-US" altLang="en-US" sz="2400" b="1" dirty="0"/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en-US" sz="2400" dirty="0"/>
              <a:t>- 1-3 </a:t>
            </a:r>
            <a:r>
              <a:rPr lang="en-GB" altLang="en-US" sz="2400" dirty="0" smtClean="0"/>
              <a:t>coccygeal segments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(</a:t>
            </a:r>
            <a:r>
              <a:rPr lang="en-US" altLang="en-US" sz="2400" b="1" dirty="0" err="1"/>
              <a:t>segmenta</a:t>
            </a:r>
            <a:r>
              <a:rPr lang="en-US" altLang="en-US" sz="2400" b="1" dirty="0"/>
              <a:t> </a:t>
            </a:r>
            <a:r>
              <a:rPr lang="en-US" altLang="en-US" sz="2400" b="1" dirty="0" err="1"/>
              <a:t>coccygea</a:t>
            </a:r>
            <a:r>
              <a:rPr lang="en-US" altLang="en-US" sz="2400" b="1" dirty="0"/>
              <a:t>)</a:t>
            </a:r>
            <a:endParaRPr lang="en-US" altLang="en-US" sz="2400" dirty="0"/>
          </a:p>
        </p:txBody>
      </p:sp>
      <p:pic>
        <p:nvPicPr>
          <p:cNvPr id="16387" name="Picture 10" descr="nn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5"/>
          <a:stretch>
            <a:fillRect/>
          </a:stretch>
        </p:blipFill>
        <p:spPr bwMode="auto">
          <a:xfrm>
            <a:off x="6444208" y="2564904"/>
            <a:ext cx="2035175" cy="417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6|39.8|12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0.5|0.9|0.2|0.3|0.2|0.2|0.2|0.2|0.2|0.3|1.2|0.5|1|1.6|0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8|6.9|6.5|4.3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2|1.1|0.3|0.3|49.1|7.4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efault Design">
  <a:themeElements>
    <a:clrScheme name="3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3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low">
  <a:themeElements>
    <a:clrScheme name="Flow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</a:majorFont>
      <a:minorFont>
        <a:latin typeface="Constant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low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efault Design_2">
  <a:themeElements>
    <a:clrScheme name="Default Design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_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sr-Latn-C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Default Design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2897</Words>
  <Application>Microsoft Office PowerPoint</Application>
  <PresentationFormat>On-screen Show (4:3)</PresentationFormat>
  <Paragraphs>764</Paragraphs>
  <Slides>82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82</vt:i4>
      </vt:variant>
    </vt:vector>
  </HeadingPairs>
  <TitlesOfParts>
    <vt:vector size="95" baseType="lpstr">
      <vt:lpstr>Arial</vt:lpstr>
      <vt:lpstr>Book Antiqua</vt:lpstr>
      <vt:lpstr>Calibri</vt:lpstr>
      <vt:lpstr>Constantia</vt:lpstr>
      <vt:lpstr>Times New Roman</vt:lpstr>
      <vt:lpstr>Wingdings</vt:lpstr>
      <vt:lpstr>Wingdings 2</vt:lpstr>
      <vt:lpstr>Default Design</vt:lpstr>
      <vt:lpstr>1_Default Design</vt:lpstr>
      <vt:lpstr>2_Default Design</vt:lpstr>
      <vt:lpstr>3_Default Design</vt:lpstr>
      <vt:lpstr>Flow</vt:lpstr>
      <vt:lpstr>Default Design_2</vt:lpstr>
      <vt:lpstr>PowerPoint Presentation</vt:lpstr>
      <vt:lpstr>PowerPoint Presentation</vt:lpstr>
      <vt:lpstr>DIVISIONS OF NERVOUS SYSTEM</vt:lpstr>
      <vt:lpstr>Morphological and topographic division of the nervous system </vt:lpstr>
      <vt:lpstr>PowerPoint Presentation</vt:lpstr>
      <vt:lpstr>Ventricular system</vt:lpstr>
      <vt:lpstr>PowerPoint Presentation</vt:lpstr>
      <vt:lpstr>PowerPoint Presentation</vt:lpstr>
      <vt:lpstr>PowerPoint Presentation</vt:lpstr>
      <vt:lpstr>PowerPoint Presentation</vt:lpstr>
      <vt:lpstr>Nn. spinales</vt:lpstr>
      <vt:lpstr>Nn. spinales</vt:lpstr>
      <vt:lpstr>Nn. spinales</vt:lpstr>
      <vt:lpstr>PowerPoint Presentation</vt:lpstr>
      <vt:lpstr>PowerPoint Presentation</vt:lpstr>
      <vt:lpstr>Kичмена мождина</vt:lpstr>
      <vt:lpstr>PowerPoint Presentation</vt:lpstr>
      <vt:lpstr>Functional division of the nervous system</vt:lpstr>
      <vt:lpstr>PowerPoint Presentation</vt:lpstr>
      <vt:lpstr>PowerPoint Presentation</vt:lpstr>
      <vt:lpstr>Morphology of Neuron:</vt:lpstr>
      <vt:lpstr>PowerPoint Presentation</vt:lpstr>
      <vt:lpstr>Division of neurons according to their function:</vt:lpstr>
      <vt:lpstr>MEDULLA SPINALIS (spinal cord)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TRUNCUS CEREBRI (Brainstem)</vt:lpstr>
      <vt:lpstr>Medulla Oblongata</vt:lpstr>
      <vt:lpstr>Pons</vt:lpstr>
      <vt:lpstr>Mesencephalon (Midbrain)</vt:lpstr>
      <vt:lpstr>PowerPoint Presentation</vt:lpstr>
      <vt:lpstr> CEREBELLUM</vt:lpstr>
      <vt:lpstr> CEREBELLUM</vt:lpstr>
      <vt:lpstr>GREY MATTER OF CEREBELLUM</vt:lpstr>
      <vt:lpstr>DIENCEPHALON</vt:lpstr>
      <vt:lpstr>DIENCEPHALON</vt:lpstr>
      <vt:lpstr>PowerPoint Presentation</vt:lpstr>
      <vt:lpstr>PowerPoint Presentation</vt:lpstr>
      <vt:lpstr>DIENCEPHALON</vt:lpstr>
      <vt:lpstr>PowerPoint Presentation</vt:lpstr>
      <vt:lpstr>PowerPoint Presentation</vt:lpstr>
      <vt:lpstr>PowerPoint Presentation</vt:lpstr>
      <vt:lpstr>PowerPoint Presentation</vt:lpstr>
      <vt:lpstr>HYPOTHALAMUS</vt:lpstr>
      <vt:lpstr>HYPOTHALAMUS</vt:lpstr>
      <vt:lpstr>PowerPoint Presentation</vt:lpstr>
      <vt:lpstr>TELENCEPHALON (cerebrum)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Inner (medial) surface (Facies medialis)</vt:lpstr>
      <vt:lpstr>Grey matter of cerebrum</vt:lpstr>
      <vt:lpstr>Cortex (cortex cerebri)</vt:lpstr>
      <vt:lpstr>Cortex (cortex cerebri)</vt:lpstr>
      <vt:lpstr>Cortex (cortex cerebri)</vt:lpstr>
      <vt:lpstr>Cortex (cortex cerebri)</vt:lpstr>
      <vt:lpstr>Cortex (cortex cerebri)</vt:lpstr>
      <vt:lpstr>Grey matter </vt:lpstr>
      <vt:lpstr>PowerPoint Presentation</vt:lpstr>
      <vt:lpstr>Pathways of CNS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Win10</dc:creator>
  <cp:lastModifiedBy>Macuzic</cp:lastModifiedBy>
  <cp:revision>105</cp:revision>
  <dcterms:modified xsi:type="dcterms:W3CDTF">2022-11-08T10:43:16Z</dcterms:modified>
</cp:coreProperties>
</file>